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81" r:id="rId5"/>
    <p:sldId id="258" r:id="rId6"/>
    <p:sldId id="263" r:id="rId7"/>
    <p:sldId id="264" r:id="rId8"/>
    <p:sldId id="265" r:id="rId9"/>
    <p:sldId id="262" r:id="rId10"/>
    <p:sldId id="260" r:id="rId11"/>
    <p:sldId id="266" r:id="rId12"/>
    <p:sldId id="259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61" r:id="rId26"/>
    <p:sldId id="28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8F0"/>
    <a:srgbClr val="955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0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4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5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1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7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2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8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961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84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4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3D6C4-F238-4625-8C61-16BD286BEC6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9EED-A2DC-4ADC-91DB-F57CF3D41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statmodel.com/usersguide/chapter3.s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model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Albert J. </a:t>
            </a:r>
            <a:r>
              <a:rPr lang="en-US" dirty="0" err="1" smtClean="0"/>
              <a:t>Ksinan</a:t>
            </a:r>
            <a:endParaRPr lang="en-US" dirty="0" smtClean="0"/>
          </a:p>
          <a:p>
            <a:r>
              <a:rPr lang="en-US" dirty="0" smtClean="0"/>
              <a:t>albert.ksinan@uky.edu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2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Command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commands (Title, Data, etc.) must begin on a new </a:t>
            </a:r>
            <a:r>
              <a:rPr lang="en-US" dirty="0" smtClean="0"/>
              <a:t>line</a:t>
            </a:r>
            <a:endParaRPr lang="en-US" dirty="0" smtClean="0"/>
          </a:p>
          <a:p>
            <a:r>
              <a:rPr lang="en-US" dirty="0" smtClean="0"/>
              <a:t>All command names must be followed by a </a:t>
            </a:r>
            <a:r>
              <a:rPr lang="en-US" dirty="0" smtClean="0"/>
              <a:t>colon</a:t>
            </a:r>
            <a:endParaRPr lang="en-US" dirty="0" smtClean="0"/>
          </a:p>
          <a:p>
            <a:r>
              <a:rPr lang="en-US" dirty="0" smtClean="0"/>
              <a:t>Once you enter the colon, the key word becomes blue (</a:t>
            </a:r>
            <a:r>
              <a:rPr lang="en-US" dirty="0" smtClean="0">
                <a:solidFill>
                  <a:srgbClr val="0070C0"/>
                </a:solidFill>
              </a:rPr>
              <a:t>Title:</a:t>
            </a:r>
            <a:r>
              <a:rPr lang="en-US" dirty="0" smtClean="0"/>
              <a:t>) </a:t>
            </a:r>
          </a:p>
          <a:p>
            <a:r>
              <a:rPr lang="en-US" dirty="0" smtClean="0"/>
              <a:t>Semi-colons separate command options (like SAS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Can contain upper and lower case letters </a:t>
            </a:r>
          </a:p>
          <a:p>
            <a:r>
              <a:rPr lang="en-US" dirty="0" smtClean="0"/>
              <a:t>Only variable names are case sensitive ( Y1 and y1 are different variables)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00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Command </a:t>
            </a:r>
            <a:r>
              <a:rPr lang="en-US" dirty="0" smtClean="0"/>
              <a:t>rules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!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commenting turns the line green (for reading, inactive) 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Useful for comments or turning off lines</a:t>
            </a:r>
          </a:p>
          <a:p>
            <a:pPr lvl="1"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/>
              <a:t>80 characters per line is the maximum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The best practice is to have each statement on new line</a:t>
            </a:r>
          </a:p>
          <a:p>
            <a:pPr lvl="2">
              <a:buClr>
                <a:schemeClr val="tx1"/>
              </a:buClr>
            </a:pPr>
            <a:r>
              <a:rPr lang="en-US" dirty="0" smtClean="0"/>
              <a:t>Makes it easier to change, easier to see</a:t>
            </a:r>
          </a:p>
          <a:p>
            <a:pPr marL="914400" lvl="2" indent="0">
              <a:buClr>
                <a:schemeClr val="tx1"/>
              </a:buClr>
              <a:buNone/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/>
              <a:t>8 characters per variable name maximum</a:t>
            </a:r>
          </a:p>
          <a:p>
            <a:pPr lvl="1"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000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command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 Major Commands and their subcommands;</a:t>
            </a:r>
            <a:endParaRPr lang="en-US" dirty="0" smtClean="0"/>
          </a:p>
          <a:p>
            <a:pPr lvl="1"/>
            <a:r>
              <a:rPr lang="en-US" dirty="0" smtClean="0"/>
              <a:t>DATA:</a:t>
            </a:r>
          </a:p>
          <a:p>
            <a:pPr marL="914400" lvl="2" indent="0">
              <a:buNone/>
            </a:pPr>
            <a:r>
              <a:rPr lang="en-US" dirty="0" smtClean="0"/>
              <a:t>FILE IS test.csv;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VARIABLE</a:t>
            </a:r>
            <a:r>
              <a:rPr lang="en-US" dirty="0" smtClean="0"/>
              <a:t>:</a:t>
            </a:r>
          </a:p>
          <a:p>
            <a:pPr marL="914400" lvl="2" indent="0">
              <a:buNone/>
            </a:pPr>
            <a:r>
              <a:rPr lang="en-US" dirty="0" smtClean="0"/>
              <a:t>Names are x1 y1;</a:t>
            </a:r>
          </a:p>
          <a:p>
            <a:pPr marL="914400" lvl="2" indent="0">
              <a:buNone/>
            </a:pPr>
            <a:r>
              <a:rPr lang="en-US" dirty="0" err="1" smtClean="0"/>
              <a:t>Usevariables</a:t>
            </a:r>
            <a:r>
              <a:rPr lang="en-US" dirty="0" smtClean="0"/>
              <a:t> are x1 y1;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MODEL:</a:t>
            </a:r>
          </a:p>
          <a:p>
            <a:pPr marL="457200" lvl="1" indent="0">
              <a:buNone/>
            </a:pPr>
            <a:r>
              <a:rPr lang="en-US" dirty="0" smtClean="0"/>
              <a:t>	y1 WITH/ON/BY x1;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736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command </a:t>
            </a:r>
            <a:r>
              <a:rPr lang="en-US" dirty="0" smtClean="0"/>
              <a:t>language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Other major Commands and their subcommands</a:t>
            </a:r>
          </a:p>
          <a:p>
            <a:pPr lvl="1"/>
            <a:r>
              <a:rPr lang="en-US" dirty="0" smtClean="0"/>
              <a:t>TITLE: name of the project;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ANALYSIS:</a:t>
            </a:r>
          </a:p>
          <a:p>
            <a:pPr marL="914400" lvl="2" indent="0">
              <a:buNone/>
            </a:pPr>
            <a:r>
              <a:rPr lang="en-US" dirty="0" smtClean="0"/>
              <a:t>TYPE = TWOLEVEL/THREELEVEL/COMPLEX</a:t>
            </a:r>
            <a:r>
              <a:rPr lang="en-US" dirty="0"/>
              <a:t>/</a:t>
            </a:r>
            <a:r>
              <a:rPr lang="en-US" dirty="0" smtClean="0"/>
              <a:t> EFA (1 5)</a:t>
            </a:r>
          </a:p>
          <a:p>
            <a:pPr marL="914400" lvl="2" indent="0">
              <a:buNone/>
            </a:pPr>
            <a:r>
              <a:rPr lang="en-US" dirty="0" smtClean="0"/>
              <a:t>ESTIMATOR = ML/MLR/MLF/WLSMV/WLS;</a:t>
            </a:r>
          </a:p>
          <a:p>
            <a:pPr marL="914400" lvl="2" indent="0">
              <a:buNone/>
            </a:pPr>
            <a:r>
              <a:rPr lang="en-US" dirty="0" smtClean="0"/>
              <a:t>PROCESSORS = 2/4/8;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 smtClean="0"/>
              <a:t>OUTPUT:</a:t>
            </a:r>
          </a:p>
          <a:p>
            <a:pPr lvl="2"/>
            <a:r>
              <a:rPr lang="en-US" dirty="0" smtClean="0"/>
              <a:t>SAMPSTAT;</a:t>
            </a:r>
          </a:p>
          <a:p>
            <a:pPr lvl="2"/>
            <a:r>
              <a:rPr lang="en-US" dirty="0" smtClean="0"/>
              <a:t>STDYX/STDY/STD/STAND;</a:t>
            </a:r>
          </a:p>
          <a:p>
            <a:pPr lvl="2"/>
            <a:r>
              <a:rPr lang="en-US" dirty="0" smtClean="0"/>
              <a:t>TECH4;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PLOT:</a:t>
            </a:r>
          </a:p>
          <a:p>
            <a:pPr lvl="2"/>
            <a:r>
              <a:rPr lang="en-US" dirty="0" smtClean="0"/>
              <a:t>TYPE IS PLOT 1/2/3;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5628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Wizard</a:t>
            </a:r>
            <a:endParaRPr lang="en-US" dirty="0"/>
          </a:p>
        </p:txBody>
      </p:sp>
      <p:pic>
        <p:nvPicPr>
          <p:cNvPr id="5" name="Picture 2" descr="http://upload.ecvv.com/upload/Product/200801/2006315145722184871_91701_ADULT_WIZARD_costu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253" y="2506662"/>
            <a:ext cx="283474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“Language Generator”</a:t>
            </a:r>
          </a:p>
          <a:p>
            <a:r>
              <a:rPr lang="en-US" dirty="0" smtClean="0"/>
              <a:t>Possibility to use system dialogs to create a model</a:t>
            </a:r>
          </a:p>
          <a:p>
            <a:r>
              <a:rPr lang="en-US" dirty="0" smtClean="0"/>
              <a:t>Supposedly more user-friendly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97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Graphical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</a:t>
            </a:r>
            <a:r>
              <a:rPr lang="en-US" dirty="0" err="1" smtClean="0"/>
              <a:t>Diagrammer</a:t>
            </a:r>
            <a:endParaRPr lang="en-US" dirty="0" smtClean="0"/>
          </a:p>
          <a:p>
            <a:r>
              <a:rPr lang="en-US" dirty="0" smtClean="0"/>
              <a:t>Ability to draw the model  - just like in AMOS (or Stata)</a:t>
            </a:r>
            <a:endParaRPr lang="en-US" dirty="0"/>
          </a:p>
          <a:p>
            <a:pPr lvl="1"/>
            <a:r>
              <a:rPr lang="en-US" dirty="0" smtClean="0"/>
              <a:t>cumbersome</a:t>
            </a:r>
          </a:p>
        </p:txBody>
      </p:sp>
    </p:spTree>
    <p:extLst>
      <p:ext uri="{BB962C8B-B14F-4D97-AF65-F5344CB8AC3E}">
        <p14:creationId xmlns:p14="http://schemas.microsoft.com/office/powerpoint/2010/main" val="122190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70" y="507999"/>
            <a:ext cx="10811529" cy="60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69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I – correlation,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 action="ppaction://hlinkfile"/>
              </a:rPr>
              <a:t>statmodel.com/</a:t>
            </a:r>
            <a:r>
              <a:rPr lang="en-US" dirty="0" err="1" smtClean="0">
                <a:hlinkClick r:id="rId2" action="ppaction://hlinkfile"/>
              </a:rPr>
              <a:t>usersguide</a:t>
            </a:r>
            <a:r>
              <a:rPr lang="en-US" dirty="0" smtClean="0">
                <a:hlinkClick r:id="rId2" action="ppaction://hlinkfile"/>
              </a:rPr>
              <a:t>/chapter3.shtml</a:t>
            </a:r>
            <a:endParaRPr lang="en-US" dirty="0" smtClean="0"/>
          </a:p>
          <a:p>
            <a:pPr lvl="1"/>
            <a:r>
              <a:rPr lang="en-US" dirty="0" smtClean="0"/>
              <a:t>Statmodel.com -&gt; Documentation -&gt; Chapter 3 view examples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Download Example 3.1 data</a:t>
            </a:r>
          </a:p>
          <a:p>
            <a:pPr lvl="1"/>
            <a:r>
              <a:rPr lang="en-US" dirty="0" smtClean="0"/>
              <a:t>Ex3.1.dat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Save the file somewhere you know (e.g. new folder)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76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1 -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 variables – y1, x1, x2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dirty="0" smtClean="0"/>
              <a:t>FILE IS ex3.1.dat;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VARIABLES:</a:t>
            </a:r>
          </a:p>
          <a:p>
            <a:pPr marL="0" indent="0">
              <a:buNone/>
            </a:pPr>
            <a:r>
              <a:rPr lang="en-US" dirty="0" smtClean="0"/>
              <a:t>NAMES ARE y1 x1 x2;</a:t>
            </a:r>
          </a:p>
          <a:p>
            <a:pPr marL="0" indent="0">
              <a:buNone/>
            </a:pPr>
            <a:r>
              <a:rPr lang="en-US" dirty="0" smtClean="0"/>
              <a:t>USEVARIABLES ARE y1 x1;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MODEL:</a:t>
            </a:r>
          </a:p>
          <a:p>
            <a:pPr marL="0" indent="0">
              <a:buNone/>
            </a:pPr>
            <a:r>
              <a:rPr lang="en-US" dirty="0" smtClean="0"/>
              <a:t>y1 with x1;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7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1 -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 variables – y1, x1, x2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dirty="0" smtClean="0"/>
              <a:t>FILE IS ex3.1.dat;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VARIABLES:</a:t>
            </a:r>
          </a:p>
          <a:p>
            <a:pPr marL="0" indent="0">
              <a:buNone/>
            </a:pPr>
            <a:r>
              <a:rPr lang="en-US" dirty="0" smtClean="0"/>
              <a:t>NAMES ARE y1 x1 x2;</a:t>
            </a:r>
          </a:p>
          <a:p>
            <a:pPr marL="0" indent="0">
              <a:buNone/>
            </a:pPr>
            <a:r>
              <a:rPr lang="en-US" dirty="0" smtClean="0"/>
              <a:t>USEVARIABLES ARE y1 x1;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ANALYSIS:</a:t>
            </a:r>
          </a:p>
          <a:p>
            <a:pPr marL="0" indent="0">
              <a:buNone/>
            </a:pPr>
            <a:r>
              <a:rPr lang="en-US" dirty="0" smtClean="0"/>
              <a:t>TYPE = BASIC;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776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brought you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motivation to learn </a:t>
            </a:r>
            <a:r>
              <a:rPr lang="en-US" dirty="0" err="1" smtClean="0"/>
              <a:t>Mplus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Curiosity?</a:t>
            </a:r>
          </a:p>
          <a:p>
            <a:pPr lvl="1"/>
            <a:r>
              <a:rPr lang="en-US" dirty="0" smtClean="0"/>
              <a:t>Generally useful to know?</a:t>
            </a:r>
          </a:p>
          <a:p>
            <a:pPr lvl="1"/>
            <a:r>
              <a:rPr lang="en-US" dirty="0" smtClean="0"/>
              <a:t>Particular statistical issue?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85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1 -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" y="1825624"/>
            <a:ext cx="10887075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OUTPUT:</a:t>
            </a:r>
          </a:p>
          <a:p>
            <a:pPr marL="0" indent="0">
              <a:buNone/>
            </a:pPr>
            <a:r>
              <a:rPr lang="en-US" dirty="0" err="1" smtClean="0"/>
              <a:t>Sampstat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Stand;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PLOT:</a:t>
            </a:r>
          </a:p>
          <a:p>
            <a:pPr marL="0" indent="0">
              <a:buNone/>
            </a:pPr>
            <a:r>
              <a:rPr lang="en-US" dirty="0" smtClean="0"/>
              <a:t>Type = plot1;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092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2 -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same dataset</a:t>
            </a:r>
          </a:p>
          <a:p>
            <a:r>
              <a:rPr lang="en-US" dirty="0" smtClean="0"/>
              <a:t>Y is regressed ON x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is the standardized (</a:t>
            </a:r>
            <a:r>
              <a:rPr lang="el-GR" dirty="0" smtClean="0"/>
              <a:t>β</a:t>
            </a:r>
            <a:r>
              <a:rPr lang="en-US" dirty="0" smtClean="0"/>
              <a:t>) regression coefficient of x2 -&gt; 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86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2 -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561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dirty="0" smtClean="0"/>
              <a:t>FILE IS ex3.1.dat;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VARIABLES:</a:t>
            </a:r>
          </a:p>
          <a:p>
            <a:pPr marL="0" indent="0">
              <a:buNone/>
            </a:pPr>
            <a:r>
              <a:rPr lang="en-US" dirty="0" smtClean="0"/>
              <a:t>NAMES ARE y1 x1 x2;</a:t>
            </a:r>
          </a:p>
          <a:p>
            <a:pPr marL="0" indent="0">
              <a:buNone/>
            </a:pPr>
            <a:r>
              <a:rPr lang="en-US" dirty="0" smtClean="0"/>
              <a:t>USEVARIABLES ARE y1 x1;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MODEL:</a:t>
            </a:r>
          </a:p>
          <a:p>
            <a:pPr marL="0" indent="0">
              <a:buNone/>
            </a:pPr>
            <a:r>
              <a:rPr lang="en-US" dirty="0" smtClean="0"/>
              <a:t>y1 on x1 x2;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OUTPUT:</a:t>
            </a:r>
          </a:p>
          <a:p>
            <a:pPr marL="0" indent="0">
              <a:buNone/>
            </a:pPr>
            <a:r>
              <a:rPr lang="en-US" dirty="0" smtClean="0"/>
              <a:t>stand;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11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3 – Confirmatory factor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1" y="1562100"/>
            <a:ext cx="10934700" cy="5057775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Download Ex5.1.dat from the </a:t>
            </a:r>
            <a:r>
              <a:rPr lang="en-US" sz="3600" dirty="0" err="1" smtClean="0"/>
              <a:t>Mplus</a:t>
            </a:r>
            <a:r>
              <a:rPr lang="en-US" sz="3600" dirty="0" smtClean="0"/>
              <a:t> webpage</a:t>
            </a:r>
          </a:p>
          <a:p>
            <a:r>
              <a:rPr lang="en-US" sz="3600" dirty="0" smtClean="0"/>
              <a:t>There is 6 variables in the dataset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dirty="0" smtClean="0"/>
              <a:t>FILE IS ex5.1.dat;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VARIABLES:</a:t>
            </a:r>
          </a:p>
          <a:p>
            <a:pPr marL="0" indent="0">
              <a:buNone/>
            </a:pPr>
            <a:r>
              <a:rPr lang="en-US" dirty="0" smtClean="0"/>
              <a:t>NAMES ARE y1-y6;</a:t>
            </a:r>
          </a:p>
          <a:p>
            <a:pPr marL="0" indent="0">
              <a:buNone/>
            </a:pPr>
            <a:r>
              <a:rPr lang="en-US" dirty="0" smtClean="0"/>
              <a:t>USEVARIABLES ARE y1-y6;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MODEL:</a:t>
            </a:r>
          </a:p>
          <a:p>
            <a:pPr marL="0" indent="0">
              <a:buNone/>
            </a:pPr>
            <a:r>
              <a:rPr lang="en-US" dirty="0" smtClean="0"/>
              <a:t>F1 by y1-y3;</a:t>
            </a:r>
          </a:p>
          <a:p>
            <a:pPr marL="0" indent="0">
              <a:buNone/>
            </a:pPr>
            <a:r>
              <a:rPr lang="en-US" dirty="0" smtClean="0"/>
              <a:t>F2 by y4-y6;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OUTPUT:</a:t>
            </a:r>
          </a:p>
          <a:p>
            <a:pPr marL="0" indent="0">
              <a:buNone/>
            </a:pPr>
            <a:r>
              <a:rPr lang="en-US" dirty="0" err="1" smtClean="0"/>
              <a:t>Stdyx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080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 – Exploratory factor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Download Ex4.1.dat from the </a:t>
            </a:r>
            <a:r>
              <a:rPr lang="en-US" dirty="0" err="1" smtClean="0"/>
              <a:t>Mplus</a:t>
            </a:r>
            <a:r>
              <a:rPr lang="en-US" dirty="0" smtClean="0"/>
              <a:t> webpage</a:t>
            </a:r>
          </a:p>
          <a:p>
            <a:r>
              <a:rPr lang="en-US" dirty="0" smtClean="0"/>
              <a:t>There is 12 variables in the dataset</a:t>
            </a:r>
            <a:endParaRPr lang="en-US" dirty="0" smtClean="0"/>
          </a:p>
          <a:p>
            <a:r>
              <a:rPr lang="en-US" dirty="0" smtClean="0"/>
              <a:t>Select the first 6 variables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ANALYSIS:</a:t>
            </a:r>
            <a:br>
              <a:rPr lang="en-US" dirty="0" smtClean="0"/>
            </a:br>
            <a:r>
              <a:rPr lang="en-US" dirty="0" smtClean="0"/>
              <a:t>type = EFA (1 3);</a:t>
            </a:r>
          </a:p>
          <a:p>
            <a:pPr marL="0" indent="0">
              <a:buNone/>
            </a:pPr>
            <a:r>
              <a:rPr lang="en-US" dirty="0" smtClean="0"/>
              <a:t>!Parallel = 1000;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PLOT:</a:t>
            </a:r>
          </a:p>
          <a:p>
            <a:pPr marL="0" indent="0">
              <a:buNone/>
            </a:pPr>
            <a:r>
              <a:rPr lang="en-US" dirty="0" smtClean="0"/>
              <a:t>Type is plot2;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048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online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Official </a:t>
            </a:r>
            <a:r>
              <a:rPr lang="en-US" dirty="0" err="1" smtClean="0"/>
              <a:t>Mplus</a:t>
            </a:r>
            <a:r>
              <a:rPr lang="en-US" dirty="0" smtClean="0"/>
              <a:t> website:</a:t>
            </a:r>
          </a:p>
          <a:p>
            <a:pPr lvl="1"/>
            <a:r>
              <a:rPr lang="en-US" dirty="0" smtClean="0">
                <a:hlinkClick r:id="rId2"/>
              </a:rPr>
              <a:t>www.statmodel.com</a:t>
            </a:r>
            <a:endParaRPr lang="en-US" dirty="0" smtClean="0"/>
          </a:p>
          <a:p>
            <a:pPr lvl="1"/>
            <a:r>
              <a:rPr lang="en-US" dirty="0" smtClean="0"/>
              <a:t>Quick, one-on-one help from the creator</a:t>
            </a:r>
          </a:p>
          <a:p>
            <a:pPr lvl="1"/>
            <a:r>
              <a:rPr lang="en-US" dirty="0" smtClean="0"/>
              <a:t>Short course videos, handouts, sample </a:t>
            </a:r>
            <a:r>
              <a:rPr lang="en-US" dirty="0" smtClean="0"/>
              <a:t>data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Institute for Digital Research and Education at UCLA</a:t>
            </a:r>
          </a:p>
          <a:p>
            <a:pPr lvl="1"/>
            <a:r>
              <a:rPr lang="en-US" dirty="0" smtClean="0"/>
              <a:t>Vast array of videos, seminars, sample problems with output interpretations , linked paper resources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3800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mtClean="0"/>
          </a:p>
          <a:p>
            <a:pPr marL="0" indent="0" algn="ctr">
              <a:buNone/>
            </a:pPr>
            <a:r>
              <a:rPr lang="en-US" smtClean="0"/>
              <a:t>albert.ksinan@uky.edu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238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Mplus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Mplus</a:t>
            </a:r>
            <a:r>
              <a:rPr lang="en-US" dirty="0"/>
              <a:t> is a latent variable modeling program with a wide variety of analysis </a:t>
            </a:r>
            <a:r>
              <a:rPr lang="en-US" dirty="0" smtClean="0"/>
              <a:t>capabilities:</a:t>
            </a:r>
          </a:p>
          <a:p>
            <a:pPr lvl="1"/>
            <a:r>
              <a:rPr lang="en-US" dirty="0" smtClean="0"/>
              <a:t>Exploratory factor analysis</a:t>
            </a:r>
          </a:p>
          <a:p>
            <a:pPr lvl="1"/>
            <a:r>
              <a:rPr lang="en-US" dirty="0" smtClean="0"/>
              <a:t>Structural equation modeling</a:t>
            </a:r>
          </a:p>
          <a:p>
            <a:pPr lvl="1"/>
            <a:r>
              <a:rPr lang="en-US" dirty="0" smtClean="0"/>
              <a:t>Item response theory analysis</a:t>
            </a:r>
          </a:p>
          <a:p>
            <a:pPr lvl="1"/>
            <a:r>
              <a:rPr lang="en-US" dirty="0" smtClean="0"/>
              <a:t>Growth modeling</a:t>
            </a:r>
          </a:p>
          <a:p>
            <a:pPr lvl="1"/>
            <a:r>
              <a:rPr lang="en-US" dirty="0" smtClean="0"/>
              <a:t>Mixture modeling </a:t>
            </a:r>
          </a:p>
          <a:p>
            <a:pPr lvl="1"/>
            <a:r>
              <a:rPr lang="en-US" dirty="0" smtClean="0"/>
              <a:t>Longitudinal mixture modeling </a:t>
            </a:r>
          </a:p>
          <a:p>
            <a:pPr lvl="1"/>
            <a:r>
              <a:rPr lang="en-US" dirty="0" smtClean="0"/>
              <a:t>Survival analysis </a:t>
            </a:r>
          </a:p>
          <a:p>
            <a:pPr lvl="1"/>
            <a:r>
              <a:rPr lang="en-US" dirty="0" smtClean="0"/>
              <a:t>Multilevel analysis</a:t>
            </a:r>
          </a:p>
          <a:p>
            <a:pPr lvl="1"/>
            <a:r>
              <a:rPr lang="en-US" dirty="0" smtClean="0"/>
              <a:t>Complex survey data analysis</a:t>
            </a:r>
          </a:p>
          <a:p>
            <a:pPr lvl="1"/>
            <a:r>
              <a:rPr lang="en-US" dirty="0" smtClean="0"/>
              <a:t>Bayesian analysis</a:t>
            </a:r>
          </a:p>
          <a:p>
            <a:pPr lvl="1"/>
            <a:r>
              <a:rPr lang="en-US" dirty="0" smtClean="0"/>
              <a:t>Monte Carlo </a:t>
            </a:r>
            <a:r>
              <a:rPr lang="en-US" dirty="0" smtClean="0"/>
              <a:t>simulation</a:t>
            </a:r>
          </a:p>
          <a:p>
            <a:pPr lvl="1"/>
            <a:r>
              <a:rPr lang="en-US" b="1" dirty="0" smtClean="0"/>
              <a:t>And much more…</a:t>
            </a:r>
            <a:endParaRPr lang="en-US" b="1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err="1"/>
              <a:t>Mplus</a:t>
            </a:r>
            <a:r>
              <a:rPr lang="en-US" dirty="0"/>
              <a:t> allows all these modeling features to be combined in a fully integrated general latent variable </a:t>
            </a:r>
            <a:r>
              <a:rPr lang="en-US" dirty="0" smtClean="0"/>
              <a:t>framework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0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version 7.4</a:t>
            </a:r>
          </a:p>
          <a:p>
            <a:r>
              <a:rPr lang="en-US" dirty="0" smtClean="0"/>
              <a:t>Created by Bengt </a:t>
            </a:r>
            <a:r>
              <a:rPr lang="en-US" dirty="0" err="1" smtClean="0"/>
              <a:t>Muth</a:t>
            </a:r>
            <a:r>
              <a:rPr lang="cs-CZ" dirty="0" err="1" smtClean="0"/>
              <a:t>én</a:t>
            </a:r>
            <a:r>
              <a:rPr lang="cs-CZ" dirty="0" smtClean="0"/>
              <a:t> and Linda </a:t>
            </a:r>
            <a:r>
              <a:rPr lang="cs-CZ" dirty="0" err="1" smtClean="0"/>
              <a:t>Muthén</a:t>
            </a:r>
            <a:r>
              <a:rPr lang="cs-CZ" dirty="0" smtClean="0"/>
              <a:t> in 1998</a:t>
            </a:r>
          </a:p>
          <a:p>
            <a:pPr lvl="1"/>
            <a:r>
              <a:rPr lang="cs-CZ" dirty="0" err="1" smtClean="0"/>
              <a:t>Succesor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LISREL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www.ied.edu.hk/mplus/index_files/image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3333750"/>
            <a:ext cx="7229475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36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</a:t>
            </a:r>
            <a:r>
              <a:rPr lang="en-US" dirty="0" err="1" smtClean="0"/>
              <a:t>Mplus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9372600" cy="4953000"/>
          </a:xfrm>
        </p:spPr>
        <p:txBody>
          <a:bodyPr>
            <a:norm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asy-to-use interface</a:t>
            </a:r>
          </a:p>
          <a:p>
            <a:r>
              <a:rPr lang="en-US" sz="2000" dirty="0"/>
              <a:t>G</a:t>
            </a:r>
            <a:r>
              <a:rPr lang="en-US" sz="2000" dirty="0" smtClean="0"/>
              <a:t>raphical </a:t>
            </a:r>
            <a:r>
              <a:rPr lang="en-US" sz="2000" dirty="0"/>
              <a:t>displays of data and analysis </a:t>
            </a:r>
            <a:r>
              <a:rPr lang="en-US" sz="2000" dirty="0" smtClean="0"/>
              <a:t>results</a:t>
            </a:r>
            <a:endParaRPr lang="en-US" sz="2000" dirty="0" smtClean="0"/>
          </a:p>
          <a:p>
            <a:r>
              <a:rPr lang="en-US" sz="2000" dirty="0" smtClean="0"/>
              <a:t>Tech support provided with the full version</a:t>
            </a:r>
            <a:endParaRPr lang="en-US" sz="2000" dirty="0" smtClean="0"/>
          </a:p>
          <a:p>
            <a:r>
              <a:rPr lang="en-US" sz="2000" dirty="0" smtClean="0"/>
              <a:t>Free student version available online </a:t>
            </a:r>
            <a:r>
              <a:rPr lang="en-US" sz="2000" dirty="0" smtClean="0"/>
              <a:t>(6 dependent, 2 ind</a:t>
            </a:r>
            <a:r>
              <a:rPr lang="en-US" sz="2000" dirty="0" smtClean="0"/>
              <a:t>ependent </a:t>
            </a:r>
            <a:r>
              <a:rPr lang="en-US" sz="2000" dirty="0" err="1" smtClean="0"/>
              <a:t>vars</a:t>
            </a:r>
            <a:r>
              <a:rPr lang="en-US" sz="2000" dirty="0" smtClean="0"/>
              <a:t> max)</a:t>
            </a:r>
            <a:endParaRPr lang="en-US" sz="2000" dirty="0" smtClean="0"/>
          </a:p>
          <a:p>
            <a:r>
              <a:rPr lang="en-US" sz="2000" dirty="0" smtClean="0"/>
              <a:t>Allows </a:t>
            </a:r>
            <a:r>
              <a:rPr lang="en-US" sz="2000" dirty="0"/>
              <a:t>the analysis of both cross-sectional and </a:t>
            </a:r>
            <a:r>
              <a:rPr lang="en-US" sz="2000" dirty="0" smtClean="0"/>
              <a:t>longitudinal </a:t>
            </a:r>
            <a:r>
              <a:rPr lang="en-US" sz="2000" dirty="0"/>
              <a:t>data, single-level and multilevel data, data that come from different populations with either observed or unobserved heterogeneity, and data that contain missing </a:t>
            </a:r>
            <a:r>
              <a:rPr lang="en-US" sz="2000" dirty="0" smtClean="0"/>
              <a:t>values</a:t>
            </a:r>
            <a:endParaRPr lang="en-US" sz="2000" dirty="0" smtClean="0"/>
          </a:p>
          <a:p>
            <a:r>
              <a:rPr lang="en-US" sz="2000" dirty="0" smtClean="0"/>
              <a:t>Analyses </a:t>
            </a:r>
            <a:r>
              <a:rPr lang="en-US" sz="2000" dirty="0"/>
              <a:t>can be carried out for observed variables that are continuous, censored, binary, ordered categorical (ordinal), unordered categorical (nominal), counts, or combinations of these variable </a:t>
            </a:r>
            <a:r>
              <a:rPr lang="en-US" sz="2000" dirty="0" smtClean="0"/>
              <a:t>types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430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Data Import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can only work with certain </a:t>
            </a:r>
            <a:r>
              <a:rPr lang="en-US" dirty="0" err="1" smtClean="0"/>
              <a:t>datafile</a:t>
            </a:r>
            <a:r>
              <a:rPr lang="en-US" dirty="0" smtClean="0"/>
              <a:t> formats (.</a:t>
            </a:r>
            <a:r>
              <a:rPr lang="en-US" dirty="0" err="1" smtClean="0"/>
              <a:t>dat</a:t>
            </a:r>
            <a:r>
              <a:rPr lang="en-US" dirty="0" smtClean="0"/>
              <a:t>, .csv, .txt)</a:t>
            </a:r>
          </a:p>
          <a:p>
            <a:pPr lvl="1"/>
            <a:r>
              <a:rPr lang="en-US" dirty="0" smtClean="0"/>
              <a:t>Must be numeric</a:t>
            </a:r>
          </a:p>
          <a:p>
            <a:pPr lvl="1"/>
            <a:r>
              <a:rPr lang="en-US" dirty="0" smtClean="0"/>
              <a:t>Missing data must be recoded before importing (e.g. -99)</a:t>
            </a:r>
          </a:p>
          <a:p>
            <a:pPr lvl="1"/>
            <a:r>
              <a:rPr lang="en-US" dirty="0" smtClean="0"/>
              <a:t>No variable names are allowed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0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Mplus</a:t>
            </a:r>
            <a:r>
              <a:rPr lang="en-US" dirty="0" smtClean="0"/>
              <a:t> Data Import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easiest way is to edit the </a:t>
            </a:r>
            <a:r>
              <a:rPr lang="en-US" dirty="0" err="1" smtClean="0"/>
              <a:t>datafile</a:t>
            </a:r>
            <a:r>
              <a:rPr lang="en-US" dirty="0" smtClean="0"/>
              <a:t> in the software package beforehand (SPSS, SAS, Stata)</a:t>
            </a:r>
          </a:p>
          <a:p>
            <a:pPr lvl="1"/>
            <a:r>
              <a:rPr lang="en-US" dirty="0" smtClean="0"/>
              <a:t>Removing unused variables</a:t>
            </a:r>
          </a:p>
          <a:p>
            <a:pPr lvl="1"/>
            <a:r>
              <a:rPr lang="en-US" dirty="0" smtClean="0"/>
              <a:t>Recoding missing cases</a:t>
            </a:r>
          </a:p>
          <a:p>
            <a:pPr lvl="1"/>
            <a:r>
              <a:rPr lang="en-US" dirty="0" smtClean="0"/>
              <a:t>Creating scales</a:t>
            </a:r>
          </a:p>
          <a:p>
            <a:r>
              <a:rPr lang="en-US" dirty="0" smtClean="0"/>
              <a:t>Then -&gt; save as (.csv, .</a:t>
            </a:r>
            <a:r>
              <a:rPr lang="en-US" dirty="0" err="1" smtClean="0"/>
              <a:t>dat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Don’t forget to remove variable names!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43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syntax should be in the same folder as the </a:t>
            </a:r>
            <a:r>
              <a:rPr lang="en-US" dirty="0" err="1" smtClean="0"/>
              <a:t>datafile</a:t>
            </a:r>
            <a:endParaRPr lang="en-US" dirty="0" smtClean="0"/>
          </a:p>
          <a:p>
            <a:r>
              <a:rPr lang="en-US" dirty="0" smtClean="0"/>
              <a:t>If not, then full path needs to be provided to the </a:t>
            </a:r>
            <a:r>
              <a:rPr lang="en-US" dirty="0" err="1" smtClean="0"/>
              <a:t>datafile</a:t>
            </a:r>
            <a:endParaRPr lang="en-US" dirty="0" smtClean="0"/>
          </a:p>
          <a:p>
            <a:pPr lvl="1"/>
            <a:r>
              <a:rPr lang="en-US" dirty="0" smtClean="0"/>
              <a:t>“D</a:t>
            </a:r>
            <a:r>
              <a:rPr lang="en-US" dirty="0" smtClean="0">
                <a:sym typeface="Wingdings" panose="05000000000000000000" pitchFamily="2" charset="2"/>
              </a:rPr>
              <a:t>:\\data\file.csv”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795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syntax 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641806"/>
            <a:ext cx="5765800" cy="521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80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898</Words>
  <Application>Microsoft Office PowerPoint</Application>
  <PresentationFormat>Widescreen</PresentationFormat>
  <Paragraphs>201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Wingdings</vt:lpstr>
      <vt:lpstr>Office Theme</vt:lpstr>
      <vt:lpstr>Mplus tutorial</vt:lpstr>
      <vt:lpstr>What brought you here?</vt:lpstr>
      <vt:lpstr>What is Mplus?</vt:lpstr>
      <vt:lpstr>Mplus</vt:lpstr>
      <vt:lpstr>Benefits of Mplus</vt:lpstr>
      <vt:lpstr>Mplus Data Import</vt:lpstr>
      <vt:lpstr>Mplus Data Import</vt:lpstr>
      <vt:lpstr>Syntax </vt:lpstr>
      <vt:lpstr>Example of a syntax </vt:lpstr>
      <vt:lpstr>Mplus Command rules</vt:lpstr>
      <vt:lpstr>Mplus Command rules II</vt:lpstr>
      <vt:lpstr>Mplus command language</vt:lpstr>
      <vt:lpstr>Mplus command language II</vt:lpstr>
      <vt:lpstr>Mplus Wizard</vt:lpstr>
      <vt:lpstr>Mplus Graphical Interface</vt:lpstr>
      <vt:lpstr>PowerPoint Presentation</vt:lpstr>
      <vt:lpstr>Practice I – correlation, regression</vt:lpstr>
      <vt:lpstr>Exercise 1 - Correlation</vt:lpstr>
      <vt:lpstr>Exercise 1 - Correlation</vt:lpstr>
      <vt:lpstr>Exercise 1 - Correlation</vt:lpstr>
      <vt:lpstr>Exercise 2 - Regression</vt:lpstr>
      <vt:lpstr>Exercise 2 - Answer</vt:lpstr>
      <vt:lpstr>Exercise 3 – Confirmatory factor analysis</vt:lpstr>
      <vt:lpstr>Exercise 4 – Exploratory factor analysis</vt:lpstr>
      <vt:lpstr>Helpful online resources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Ksinan, Albert</dc:creator>
  <cp:lastModifiedBy>Ksinan, Albert</cp:lastModifiedBy>
  <cp:revision>30</cp:revision>
  <dcterms:created xsi:type="dcterms:W3CDTF">2017-01-19T20:37:53Z</dcterms:created>
  <dcterms:modified xsi:type="dcterms:W3CDTF">2017-01-20T18:33:53Z</dcterms:modified>
</cp:coreProperties>
</file>