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9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9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9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9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9"/>
  </p:notesMasterIdLst>
  <p:handoutMasterIdLst>
    <p:handoutMasterId r:id="rId100"/>
  </p:handoutMasterIdLst>
  <p:sldIdLst>
    <p:sldId id="256" r:id="rId2"/>
    <p:sldId id="401" r:id="rId3"/>
    <p:sldId id="402" r:id="rId4"/>
    <p:sldId id="357" r:id="rId5"/>
    <p:sldId id="404" r:id="rId6"/>
    <p:sldId id="268" r:id="rId7"/>
    <p:sldId id="262" r:id="rId8"/>
    <p:sldId id="465" r:id="rId9"/>
    <p:sldId id="406" r:id="rId10"/>
    <p:sldId id="407" r:id="rId11"/>
    <p:sldId id="408" r:id="rId12"/>
    <p:sldId id="466" r:id="rId13"/>
    <p:sldId id="411" r:id="rId14"/>
    <p:sldId id="462" r:id="rId15"/>
    <p:sldId id="412" r:id="rId16"/>
    <p:sldId id="467" r:id="rId17"/>
    <p:sldId id="413" r:id="rId18"/>
    <p:sldId id="415" r:id="rId19"/>
    <p:sldId id="468" r:id="rId20"/>
    <p:sldId id="417" r:id="rId21"/>
    <p:sldId id="416" r:id="rId22"/>
    <p:sldId id="469" r:id="rId23"/>
    <p:sldId id="418" r:id="rId24"/>
    <p:sldId id="483" r:id="rId25"/>
    <p:sldId id="419" r:id="rId26"/>
    <p:sldId id="420" r:id="rId27"/>
    <p:sldId id="422" r:id="rId28"/>
    <p:sldId id="470" r:id="rId29"/>
    <p:sldId id="414" r:id="rId30"/>
    <p:sldId id="421" r:id="rId31"/>
    <p:sldId id="471" r:id="rId32"/>
    <p:sldId id="329" r:id="rId33"/>
    <p:sldId id="472" r:id="rId34"/>
    <p:sldId id="473" r:id="rId35"/>
    <p:sldId id="423" r:id="rId36"/>
    <p:sldId id="487" r:id="rId37"/>
    <p:sldId id="424" r:id="rId38"/>
    <p:sldId id="425" r:id="rId39"/>
    <p:sldId id="430" r:id="rId40"/>
    <p:sldId id="426" r:id="rId41"/>
    <p:sldId id="474" r:id="rId42"/>
    <p:sldId id="431" r:id="rId43"/>
    <p:sldId id="432" r:id="rId44"/>
    <p:sldId id="433" r:id="rId45"/>
    <p:sldId id="434" r:id="rId46"/>
    <p:sldId id="475" r:id="rId47"/>
    <p:sldId id="435" r:id="rId48"/>
    <p:sldId id="427" r:id="rId49"/>
    <p:sldId id="476" r:id="rId50"/>
    <p:sldId id="477" r:id="rId51"/>
    <p:sldId id="428" r:id="rId52"/>
    <p:sldId id="437" r:id="rId53"/>
    <p:sldId id="438" r:id="rId54"/>
    <p:sldId id="439" r:id="rId55"/>
    <p:sldId id="440" r:id="rId56"/>
    <p:sldId id="441" r:id="rId57"/>
    <p:sldId id="429" r:id="rId58"/>
    <p:sldId id="442" r:id="rId59"/>
    <p:sldId id="443" r:id="rId60"/>
    <p:sldId id="478" r:id="rId61"/>
    <p:sldId id="444" r:id="rId62"/>
    <p:sldId id="445" r:id="rId63"/>
    <p:sldId id="484" r:id="rId64"/>
    <p:sldId id="480" r:id="rId65"/>
    <p:sldId id="485" r:id="rId66"/>
    <p:sldId id="446" r:id="rId67"/>
    <p:sldId id="451" r:id="rId68"/>
    <p:sldId id="452" r:id="rId69"/>
    <p:sldId id="459" r:id="rId70"/>
    <p:sldId id="460" r:id="rId71"/>
    <p:sldId id="458" r:id="rId72"/>
    <p:sldId id="461" r:id="rId73"/>
    <p:sldId id="481" r:id="rId74"/>
    <p:sldId id="463" r:id="rId75"/>
    <p:sldId id="486" r:id="rId76"/>
    <p:sldId id="482" r:id="rId77"/>
    <p:sldId id="464" r:id="rId78"/>
    <p:sldId id="457" r:id="rId79"/>
    <p:sldId id="453" r:id="rId80"/>
    <p:sldId id="454" r:id="rId81"/>
    <p:sldId id="455" r:id="rId82"/>
    <p:sldId id="456" r:id="rId83"/>
    <p:sldId id="369" r:id="rId84"/>
    <p:sldId id="370" r:id="rId85"/>
    <p:sldId id="371" r:id="rId86"/>
    <p:sldId id="372" r:id="rId87"/>
    <p:sldId id="373" r:id="rId88"/>
    <p:sldId id="374" r:id="rId89"/>
    <p:sldId id="377" r:id="rId90"/>
    <p:sldId id="378" r:id="rId91"/>
    <p:sldId id="379" r:id="rId92"/>
    <p:sldId id="380" r:id="rId93"/>
    <p:sldId id="381" r:id="rId94"/>
    <p:sldId id="382" r:id="rId95"/>
    <p:sldId id="391" r:id="rId96"/>
    <p:sldId id="392" r:id="rId97"/>
    <p:sldId id="347" r:id="rId98"/>
  </p:sldIdLst>
  <p:sldSz cx="9144000" cy="6858000" type="screen4x3"/>
  <p:notesSz cx="6985000" cy="9271000"/>
  <p:defaultTextStyle>
    <a:defPPr>
      <a:defRPr lang="en-US"/>
    </a:defPPr>
    <a:lvl1pPr algn="ctr" rtl="0" eaLnBrk="0" fontAlgn="base" hangingPunct="0">
      <a:spcBef>
        <a:spcPct val="0"/>
      </a:spcBef>
      <a:spcAft>
        <a:spcPct val="0"/>
      </a:spcAft>
      <a:defRPr sz="2400" b="1" i="1" kern="1200">
        <a:solidFill>
          <a:schemeClr val="tx1"/>
        </a:solidFill>
        <a:latin typeface="Arial" charset="0"/>
        <a:ea typeface="+mn-ea"/>
        <a:cs typeface="+mn-cs"/>
      </a:defRPr>
    </a:lvl1pPr>
    <a:lvl2pPr marL="457200" algn="ctr" rtl="0" eaLnBrk="0" fontAlgn="base" hangingPunct="0">
      <a:spcBef>
        <a:spcPct val="0"/>
      </a:spcBef>
      <a:spcAft>
        <a:spcPct val="0"/>
      </a:spcAft>
      <a:defRPr sz="2400" b="1" i="1" kern="1200">
        <a:solidFill>
          <a:schemeClr val="tx1"/>
        </a:solidFill>
        <a:latin typeface="Arial" charset="0"/>
        <a:ea typeface="+mn-ea"/>
        <a:cs typeface="+mn-cs"/>
      </a:defRPr>
    </a:lvl2pPr>
    <a:lvl3pPr marL="914400" algn="ctr" rtl="0" eaLnBrk="0" fontAlgn="base" hangingPunct="0">
      <a:spcBef>
        <a:spcPct val="0"/>
      </a:spcBef>
      <a:spcAft>
        <a:spcPct val="0"/>
      </a:spcAft>
      <a:defRPr sz="2400" b="1" i="1" kern="1200">
        <a:solidFill>
          <a:schemeClr val="tx1"/>
        </a:solidFill>
        <a:latin typeface="Arial" charset="0"/>
        <a:ea typeface="+mn-ea"/>
        <a:cs typeface="+mn-cs"/>
      </a:defRPr>
    </a:lvl3pPr>
    <a:lvl4pPr marL="1371600" algn="ctr" rtl="0" eaLnBrk="0" fontAlgn="base" hangingPunct="0">
      <a:spcBef>
        <a:spcPct val="0"/>
      </a:spcBef>
      <a:spcAft>
        <a:spcPct val="0"/>
      </a:spcAft>
      <a:defRPr sz="2400" b="1" i="1" kern="1200">
        <a:solidFill>
          <a:schemeClr val="tx1"/>
        </a:solidFill>
        <a:latin typeface="Arial" charset="0"/>
        <a:ea typeface="+mn-ea"/>
        <a:cs typeface="+mn-cs"/>
      </a:defRPr>
    </a:lvl4pPr>
    <a:lvl5pPr marL="1828800" algn="ctr" rtl="0" eaLnBrk="0" fontAlgn="base" hangingPunct="0">
      <a:spcBef>
        <a:spcPct val="0"/>
      </a:spcBef>
      <a:spcAft>
        <a:spcPct val="0"/>
      </a:spcAft>
      <a:defRPr sz="2400" b="1" i="1" kern="1200">
        <a:solidFill>
          <a:schemeClr val="tx1"/>
        </a:solidFill>
        <a:latin typeface="Arial" charset="0"/>
        <a:ea typeface="+mn-ea"/>
        <a:cs typeface="+mn-cs"/>
      </a:defRPr>
    </a:lvl5pPr>
    <a:lvl6pPr marL="2286000" algn="l" defTabSz="914400" rtl="0" eaLnBrk="1" latinLnBrk="0" hangingPunct="1">
      <a:defRPr sz="2400" b="1" i="1" kern="1200">
        <a:solidFill>
          <a:schemeClr val="tx1"/>
        </a:solidFill>
        <a:latin typeface="Arial" charset="0"/>
        <a:ea typeface="+mn-ea"/>
        <a:cs typeface="+mn-cs"/>
      </a:defRPr>
    </a:lvl6pPr>
    <a:lvl7pPr marL="2743200" algn="l" defTabSz="914400" rtl="0" eaLnBrk="1" latinLnBrk="0" hangingPunct="1">
      <a:defRPr sz="2400" b="1" i="1" kern="1200">
        <a:solidFill>
          <a:schemeClr val="tx1"/>
        </a:solidFill>
        <a:latin typeface="Arial" charset="0"/>
        <a:ea typeface="+mn-ea"/>
        <a:cs typeface="+mn-cs"/>
      </a:defRPr>
    </a:lvl7pPr>
    <a:lvl8pPr marL="3200400" algn="l" defTabSz="914400" rtl="0" eaLnBrk="1" latinLnBrk="0" hangingPunct="1">
      <a:defRPr sz="2400" b="1" i="1" kern="1200">
        <a:solidFill>
          <a:schemeClr val="tx1"/>
        </a:solidFill>
        <a:latin typeface="Arial" charset="0"/>
        <a:ea typeface="+mn-ea"/>
        <a:cs typeface="+mn-cs"/>
      </a:defRPr>
    </a:lvl8pPr>
    <a:lvl9pPr marL="3657600" algn="l" defTabSz="914400" rtl="0" eaLnBrk="1" latinLnBrk="0" hangingPunct="1">
      <a:defRPr sz="24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4DB"/>
    <a:srgbClr val="3333FF"/>
    <a:srgbClr val="006600"/>
    <a:srgbClr val="336600"/>
    <a:srgbClr val="333300"/>
    <a:srgbClr val="00FFFF"/>
    <a:srgbClr val="FF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9698" autoAdjust="0"/>
  </p:normalViewPr>
  <p:slideViewPr>
    <p:cSldViewPr>
      <p:cViewPr>
        <p:scale>
          <a:sx n="66" d="100"/>
          <a:sy n="66" d="100"/>
        </p:scale>
        <p:origin x="-1602" y="-636"/>
      </p:cViewPr>
      <p:guideLst>
        <p:guide orient="horz" pos="2190"/>
        <p:guide pos="29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08"/>
    </p:cViewPr>
  </p:sorterViewPr>
  <p:notesViewPr>
    <p:cSldViewPr>
      <p:cViewPr>
        <p:scale>
          <a:sx n="100" d="100"/>
          <a:sy n="100" d="100"/>
        </p:scale>
        <p:origin x="-1506" y="-72"/>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jamie\Current%20papers\energy%20policy\DATA\PUBLIC%20OPINION%20DATA\policy\policy%20graphs%20presen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jamie\Current%20papers\energy%20policy\DATA\PUBLIC%20OPINION%20DATA\policy\policy%20graphs%20presen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jamie\Current%20papers\energy%20policy\DATA\PUBLIC%20OPINION%20DATA\policy\policy%20graphs%20presen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jamie\Current%20papers\energy%20policy\DATA\PUBLIC%20OPINION%20DATA\policy\policy%20graphs%20presen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jamie\Current%20papers\energy%20policy\DATA\PUBLIC%20OPINION%20DATA\policy\policy%20graphs%20presen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jamie\Current%20papers\energy%20policy\DATA\PUBLIC%20OPINION%20DATA\policy\policy%20graphs%20present.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Support</a:t>
            </a:r>
            <a:r>
              <a:rPr lang="en-US" sz="1200" baseline="0"/>
              <a:t> for 2007 Energy Act</a:t>
            </a:r>
          </a:p>
          <a:p>
            <a:pPr>
              <a:defRPr sz="1200"/>
            </a:pPr>
            <a:r>
              <a:rPr lang="en-US" sz="1200" baseline="0"/>
              <a:t>(All Respondents)</a:t>
            </a:r>
            <a:endParaRPr lang="en-US" sz="1200"/>
          </a:p>
        </c:rich>
      </c:tx>
      <c:layout/>
      <c:overlay val="0"/>
    </c:title>
    <c:autoTitleDeleted val="0"/>
    <c:plotArea>
      <c:layout>
        <c:manualLayout>
          <c:layoutTarget val="inner"/>
          <c:xMode val="edge"/>
          <c:yMode val="edge"/>
          <c:x val="0.13212729658792799"/>
          <c:y val="0.11015171884002301"/>
          <c:w val="0.83731714785651756"/>
          <c:h val="0.61761042826963763"/>
        </c:manualLayout>
      </c:layout>
      <c:barChart>
        <c:barDir val="col"/>
        <c:grouping val="clustered"/>
        <c:varyColors val="0"/>
        <c:ser>
          <c:idx val="0"/>
          <c:order val="0"/>
          <c:spPr>
            <a:solidFill>
              <a:schemeClr val="tx1"/>
            </a:solidFill>
          </c:spPr>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7030A0"/>
              </a:solidFill>
            </c:spPr>
          </c:dPt>
          <c:dPt>
            <c:idx val="9"/>
            <c:invertIfNegative val="0"/>
            <c:bubble3D val="0"/>
            <c:spPr>
              <a:solidFill>
                <a:srgbClr val="7030A0"/>
              </a:solidFill>
            </c:spPr>
          </c:dPt>
          <c:dPt>
            <c:idx val="10"/>
            <c:invertIfNegative val="0"/>
            <c:bubble3D val="0"/>
            <c:spPr>
              <a:solidFill>
                <a:srgbClr val="7030A0"/>
              </a:solidFill>
            </c:spPr>
          </c:dPt>
          <c:dPt>
            <c:idx val="11"/>
            <c:invertIfNegative val="0"/>
            <c:bubble3D val="0"/>
            <c:spPr>
              <a:solidFill>
                <a:srgbClr val="00B0F0"/>
              </a:solidFill>
            </c:spPr>
          </c:dPt>
          <c:dPt>
            <c:idx val="12"/>
            <c:invertIfNegative val="0"/>
            <c:bubble3D val="0"/>
            <c:spPr>
              <a:solidFill>
                <a:srgbClr val="00B0F0"/>
              </a:solidFill>
            </c:spPr>
          </c:dPt>
          <c:dLbls>
            <c:dLbl>
              <c:idx val="0"/>
              <c:layout/>
              <c:tx>
                <c:rich>
                  <a:bodyPr/>
                  <a:lstStyle/>
                  <a:p>
                    <a:r>
                      <a:rPr lang="en-US" sz="1000"/>
                      <a:t>6.43%*</a:t>
                    </a:r>
                  </a:p>
                </c:rich>
              </c:tx>
              <c:dLblPos val="outEnd"/>
              <c:showLegendKey val="0"/>
              <c:showVal val="1"/>
              <c:showCatName val="0"/>
              <c:showSerName val="0"/>
              <c:showPercent val="0"/>
              <c:showBubbleSize val="0"/>
            </c:dLbl>
            <c:dLbl>
              <c:idx val="1"/>
              <c:layout/>
              <c:tx>
                <c:rich>
                  <a:bodyPr/>
                  <a:lstStyle/>
                  <a:p>
                    <a:r>
                      <a:rPr lang="en-US" sz="1000"/>
                      <a:t>6.82%**</a:t>
                    </a:r>
                  </a:p>
                </c:rich>
              </c:tx>
              <c:dLblPos val="outEnd"/>
              <c:showLegendKey val="0"/>
              <c:showVal val="1"/>
              <c:showCatName val="0"/>
              <c:showSerName val="0"/>
              <c:showPercent val="0"/>
              <c:showBubbleSize val="0"/>
            </c:dLbl>
            <c:dLbl>
              <c:idx val="2"/>
              <c:layout/>
              <c:tx>
                <c:rich>
                  <a:bodyPr/>
                  <a:lstStyle/>
                  <a:p>
                    <a:r>
                      <a:rPr lang="en-US" sz="1000"/>
                      <a:t>7.60%**</a:t>
                    </a:r>
                  </a:p>
                </c:rich>
              </c:tx>
              <c:dLblPos val="outEnd"/>
              <c:showLegendKey val="0"/>
              <c:showVal val="1"/>
              <c:showCatName val="0"/>
              <c:showSerName val="0"/>
              <c:showPercent val="0"/>
              <c:showBubbleSize val="0"/>
            </c:dLbl>
            <c:dLbl>
              <c:idx val="3"/>
              <c:layout/>
              <c:tx>
                <c:rich>
                  <a:bodyPr/>
                  <a:lstStyle/>
                  <a:p>
                    <a:r>
                      <a:rPr lang="en-US" sz="1000"/>
                      <a:t>13.97%***</a:t>
                    </a:r>
                  </a:p>
                </c:rich>
              </c:tx>
              <c:dLblPos val="outEnd"/>
              <c:showLegendKey val="0"/>
              <c:showVal val="1"/>
              <c:showCatName val="0"/>
              <c:showSerName val="0"/>
              <c:showPercent val="0"/>
              <c:showBubbleSize val="0"/>
            </c:dLbl>
            <c:dLbl>
              <c:idx val="5"/>
              <c:layout/>
              <c:tx>
                <c:rich>
                  <a:bodyPr/>
                  <a:lstStyle/>
                  <a:p>
                    <a:r>
                      <a:rPr lang="en-US" sz="1000"/>
                      <a:t>-9.92%***</a:t>
                    </a:r>
                  </a:p>
                </c:rich>
              </c:tx>
              <c:dLblPos val="outEnd"/>
              <c:showLegendKey val="0"/>
              <c:showVal val="1"/>
              <c:showCatName val="0"/>
              <c:showSerName val="0"/>
              <c:showPercent val="0"/>
              <c:showBubbleSize val="0"/>
            </c:dLbl>
            <c:dLbl>
              <c:idx val="6"/>
              <c:layout/>
              <c:tx>
                <c:rich>
                  <a:bodyPr/>
                  <a:lstStyle/>
                  <a:p>
                    <a:r>
                      <a:rPr lang="en-US" sz="1000"/>
                      <a:t>-11.55%***</a:t>
                    </a:r>
                  </a:p>
                </c:rich>
              </c:tx>
              <c:dLblPos val="outEnd"/>
              <c:showLegendKey val="0"/>
              <c:showVal val="1"/>
              <c:showCatName val="0"/>
              <c:showSerName val="0"/>
              <c:showPercent val="0"/>
              <c:showBubbleSize val="0"/>
            </c:dLbl>
            <c:dLbl>
              <c:idx val="8"/>
              <c:layout/>
              <c:tx>
                <c:rich>
                  <a:bodyPr/>
                  <a:lstStyle/>
                  <a:p>
                    <a:r>
                      <a:rPr lang="en-US" sz="1000"/>
                      <a:t>8.65%**</a:t>
                    </a:r>
                  </a:p>
                </c:rich>
              </c:tx>
              <c:dLblPos val="outEnd"/>
              <c:showLegendKey val="0"/>
              <c:showVal val="1"/>
              <c:showCatName val="0"/>
              <c:showSerName val="0"/>
              <c:showPercent val="0"/>
              <c:showBubbleSize val="0"/>
            </c:dLbl>
            <c:dLbl>
              <c:idx val="9"/>
              <c:layout/>
              <c:tx>
                <c:rich>
                  <a:bodyPr/>
                  <a:lstStyle/>
                  <a:p>
                    <a:r>
                      <a:rPr lang="en-US" sz="1000"/>
                      <a:t>10.53%***</a:t>
                    </a:r>
                  </a:p>
                </c:rich>
              </c:tx>
              <c:dLblPos val="outEnd"/>
              <c:showLegendKey val="0"/>
              <c:showVal val="1"/>
              <c:showCatName val="0"/>
              <c:showSerName val="0"/>
              <c:showPercent val="0"/>
              <c:showBubbleSize val="0"/>
            </c:dLbl>
            <c:txPr>
              <a:bodyPr/>
              <a:lstStyle/>
              <a:p>
                <a:pPr>
                  <a:defRPr sz="1000"/>
                </a:pPr>
                <a:endParaRPr lang="en-US"/>
              </a:p>
            </c:txPr>
            <c:dLblPos val="outEnd"/>
            <c:showLegendKey val="0"/>
            <c:showVal val="1"/>
            <c:showCatName val="0"/>
            <c:showSerName val="0"/>
            <c:showPercent val="0"/>
            <c:showBubbleSize val="0"/>
            <c:showLeaderLines val="0"/>
          </c:dLbls>
          <c:cat>
            <c:strRef>
              <c:f>Sheet1!$B$4:$B$17</c:f>
              <c:strCache>
                <c:ptCount val="14"/>
                <c:pt idx="0">
                  <c:v>No Party,
No Motiv.</c:v>
                </c:pt>
                <c:pt idx="1">
                  <c:v>No Party,
Directional</c:v>
                </c:pt>
                <c:pt idx="2">
                  <c:v>Same Party,
No Motiv.</c:v>
                </c:pt>
                <c:pt idx="3">
                  <c:v>Same Party,
Directional</c:v>
                </c:pt>
                <c:pt idx="4">
                  <c:v>Same Party,
Accuracy</c:v>
                </c:pt>
                <c:pt idx="5">
                  <c:v>Other Party,
No Motiv.</c:v>
                </c:pt>
                <c:pt idx="6">
                  <c:v>Other Party,
Directional</c:v>
                </c:pt>
                <c:pt idx="7">
                  <c:v>Other Party,
Accuracy</c:v>
                </c:pt>
                <c:pt idx="8">
                  <c:v>Consensus,
No Motiv.</c:v>
                </c:pt>
                <c:pt idx="9">
                  <c:v>Consensus
Directional</c:v>
                </c:pt>
                <c:pt idx="10">
                  <c:v>Consensus
Accuracy</c:v>
                </c:pt>
                <c:pt idx="11">
                  <c:v>Bi-Partisan,
No Motiv.</c:v>
                </c:pt>
                <c:pt idx="12">
                  <c:v>Bi-Partisan
Directional</c:v>
                </c:pt>
                <c:pt idx="13">
                  <c:v>Bi-Partisan,
Accuracy</c:v>
                </c:pt>
              </c:strCache>
            </c:strRef>
          </c:cat>
          <c:val>
            <c:numRef>
              <c:f>Sheet1!$C$4:$C$17</c:f>
              <c:numCache>
                <c:formatCode>0.00%</c:formatCode>
                <c:ptCount val="14"/>
                <c:pt idx="0">
                  <c:v>6.4278185714285688E-2</c:v>
                </c:pt>
                <c:pt idx="1">
                  <c:v>6.8217485714285681E-2</c:v>
                </c:pt>
                <c:pt idx="2">
                  <c:v>7.6019871428571473E-2</c:v>
                </c:pt>
                <c:pt idx="3">
                  <c:v>0.13965780000000003</c:v>
                </c:pt>
                <c:pt idx="4">
                  <c:v>-2.4636657142857191E-2</c:v>
                </c:pt>
                <c:pt idx="5">
                  <c:v>-9.917582857142937E-2</c:v>
                </c:pt>
                <c:pt idx="6">
                  <c:v>-0.11552921428571426</c:v>
                </c:pt>
                <c:pt idx="7">
                  <c:v>1.9809128571428601E-2</c:v>
                </c:pt>
                <c:pt idx="8">
                  <c:v>8.6538457142857267E-2</c:v>
                </c:pt>
                <c:pt idx="9">
                  <c:v>0.10532324285714333</c:v>
                </c:pt>
                <c:pt idx="10">
                  <c:v>3.6880928571428738E-2</c:v>
                </c:pt>
                <c:pt idx="11">
                  <c:v>1.7815514285714283E-2</c:v>
                </c:pt>
                <c:pt idx="12">
                  <c:v>4.1370385714285696E-2</c:v>
                </c:pt>
                <c:pt idx="13">
                  <c:v>2.5220571428572289E-3</c:v>
                </c:pt>
              </c:numCache>
            </c:numRef>
          </c:val>
        </c:ser>
        <c:dLbls>
          <c:showLegendKey val="0"/>
          <c:showVal val="1"/>
          <c:showCatName val="0"/>
          <c:showSerName val="0"/>
          <c:showPercent val="0"/>
          <c:showBubbleSize val="0"/>
        </c:dLbls>
        <c:gapWidth val="150"/>
        <c:axId val="137613312"/>
        <c:axId val="137912704"/>
      </c:barChart>
      <c:catAx>
        <c:axId val="137613312"/>
        <c:scaling>
          <c:orientation val="minMax"/>
        </c:scaling>
        <c:delete val="0"/>
        <c:axPos val="b"/>
        <c:title>
          <c:tx>
            <c:rich>
              <a:bodyPr/>
              <a:lstStyle/>
              <a:p>
                <a:pPr>
                  <a:defRPr sz="1000" b="1"/>
                </a:pPr>
                <a:r>
                  <a:rPr lang="en-US" sz="1000" b="1"/>
                  <a:t>Conditions</a:t>
                </a:r>
              </a:p>
            </c:rich>
          </c:tx>
          <c:layout>
            <c:manualLayout>
              <c:xMode val="edge"/>
              <c:yMode val="edge"/>
              <c:x val="0.46675109361329825"/>
              <c:y val="0.84303037577619866"/>
            </c:manualLayout>
          </c:layout>
          <c:overlay val="0"/>
        </c:title>
        <c:numFmt formatCode="General" sourceLinked="1"/>
        <c:majorTickMark val="out"/>
        <c:minorTickMark val="none"/>
        <c:tickLblPos val="low"/>
        <c:txPr>
          <a:bodyPr/>
          <a:lstStyle/>
          <a:p>
            <a:pPr>
              <a:defRPr sz="850"/>
            </a:pPr>
            <a:endParaRPr lang="en-US"/>
          </a:p>
        </c:txPr>
        <c:crossAx val="137912704"/>
        <c:crosses val="autoZero"/>
        <c:auto val="1"/>
        <c:lblAlgn val="ctr"/>
        <c:lblOffset val="100"/>
        <c:noMultiLvlLbl val="0"/>
      </c:catAx>
      <c:valAx>
        <c:axId val="137912704"/>
        <c:scaling>
          <c:orientation val="minMax"/>
        </c:scaling>
        <c:delete val="0"/>
        <c:axPos val="l"/>
        <c:majorGridlines/>
        <c:title>
          <c:tx>
            <c:rich>
              <a:bodyPr rot="-5400000" vert="horz"/>
              <a:lstStyle/>
              <a:p>
                <a:pPr>
                  <a:defRPr sz="1000" b="1"/>
                </a:pPr>
                <a:r>
                  <a:rPr lang="en-US" sz="1000" b="1"/>
                  <a:t>Shift in Support
(Relative to Control)</a:t>
                </a:r>
              </a:p>
            </c:rich>
          </c:tx>
          <c:layout/>
          <c:overlay val="0"/>
        </c:title>
        <c:numFmt formatCode="0%" sourceLinked="0"/>
        <c:majorTickMark val="out"/>
        <c:minorTickMark val="none"/>
        <c:tickLblPos val="nextTo"/>
        <c:txPr>
          <a:bodyPr/>
          <a:lstStyle/>
          <a:p>
            <a:pPr>
              <a:defRPr sz="800"/>
            </a:pPr>
            <a:endParaRPr lang="en-US"/>
          </a:p>
        </c:txPr>
        <c:crossAx val="137613312"/>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Support</a:t>
            </a:r>
            <a:r>
              <a:rPr lang="en-US" sz="1200" baseline="0"/>
              <a:t> for 2007 Energy Act</a:t>
            </a:r>
          </a:p>
          <a:p>
            <a:pPr>
              <a:defRPr sz="1200"/>
            </a:pPr>
            <a:r>
              <a:rPr lang="en-US" sz="1200" baseline="0"/>
              <a:t>(All Respondents)</a:t>
            </a:r>
            <a:endParaRPr lang="en-US" sz="1200"/>
          </a:p>
        </c:rich>
      </c:tx>
      <c:layout/>
      <c:overlay val="0"/>
    </c:title>
    <c:autoTitleDeleted val="0"/>
    <c:plotArea>
      <c:layout>
        <c:manualLayout>
          <c:layoutTarget val="inner"/>
          <c:xMode val="edge"/>
          <c:yMode val="edge"/>
          <c:x val="0.13212729658792807"/>
          <c:y val="0.11015171884002301"/>
          <c:w val="0.83731714785651756"/>
          <c:h val="0.61761042826963763"/>
        </c:manualLayout>
      </c:layout>
      <c:barChart>
        <c:barDir val="col"/>
        <c:grouping val="clustered"/>
        <c:varyColors val="0"/>
        <c:ser>
          <c:idx val="0"/>
          <c:order val="0"/>
          <c:spPr>
            <a:solidFill>
              <a:schemeClr val="tx1"/>
            </a:solidFill>
          </c:spPr>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7030A0"/>
              </a:solidFill>
            </c:spPr>
          </c:dPt>
          <c:dPt>
            <c:idx val="9"/>
            <c:invertIfNegative val="0"/>
            <c:bubble3D val="0"/>
            <c:spPr>
              <a:solidFill>
                <a:srgbClr val="7030A0"/>
              </a:solidFill>
            </c:spPr>
          </c:dPt>
          <c:dPt>
            <c:idx val="10"/>
            <c:invertIfNegative val="0"/>
            <c:bubble3D val="0"/>
            <c:spPr>
              <a:solidFill>
                <a:srgbClr val="7030A0"/>
              </a:solidFill>
            </c:spPr>
          </c:dPt>
          <c:dPt>
            <c:idx val="11"/>
            <c:invertIfNegative val="0"/>
            <c:bubble3D val="0"/>
            <c:spPr>
              <a:solidFill>
                <a:srgbClr val="00B0F0"/>
              </a:solidFill>
            </c:spPr>
          </c:dPt>
          <c:dPt>
            <c:idx val="12"/>
            <c:invertIfNegative val="0"/>
            <c:bubble3D val="0"/>
            <c:spPr>
              <a:solidFill>
                <a:srgbClr val="00B0F0"/>
              </a:solidFill>
            </c:spPr>
          </c:dPt>
          <c:dLbls>
            <c:dLbl>
              <c:idx val="0"/>
              <c:layout/>
              <c:tx>
                <c:rich>
                  <a:bodyPr/>
                  <a:lstStyle/>
                  <a:p>
                    <a:r>
                      <a:rPr lang="en-US" sz="1000"/>
                      <a:t>6.43%*</a:t>
                    </a:r>
                  </a:p>
                </c:rich>
              </c:tx>
              <c:dLblPos val="outEnd"/>
              <c:showLegendKey val="0"/>
              <c:showVal val="1"/>
              <c:showCatName val="0"/>
              <c:showSerName val="0"/>
              <c:showPercent val="0"/>
              <c:showBubbleSize val="0"/>
            </c:dLbl>
            <c:dLbl>
              <c:idx val="1"/>
              <c:layout/>
              <c:tx>
                <c:rich>
                  <a:bodyPr/>
                  <a:lstStyle/>
                  <a:p>
                    <a:r>
                      <a:rPr lang="en-US" sz="1000"/>
                      <a:t>6.82%**</a:t>
                    </a:r>
                  </a:p>
                </c:rich>
              </c:tx>
              <c:dLblPos val="outEnd"/>
              <c:showLegendKey val="0"/>
              <c:showVal val="1"/>
              <c:showCatName val="0"/>
              <c:showSerName val="0"/>
              <c:showPercent val="0"/>
              <c:showBubbleSize val="0"/>
            </c:dLbl>
            <c:dLbl>
              <c:idx val="2"/>
              <c:layout/>
              <c:tx>
                <c:rich>
                  <a:bodyPr/>
                  <a:lstStyle/>
                  <a:p>
                    <a:r>
                      <a:rPr lang="en-US" sz="1000"/>
                      <a:t>7.60%**</a:t>
                    </a:r>
                  </a:p>
                </c:rich>
              </c:tx>
              <c:dLblPos val="outEnd"/>
              <c:showLegendKey val="0"/>
              <c:showVal val="1"/>
              <c:showCatName val="0"/>
              <c:showSerName val="0"/>
              <c:showPercent val="0"/>
              <c:showBubbleSize val="0"/>
            </c:dLbl>
            <c:dLbl>
              <c:idx val="3"/>
              <c:layout/>
              <c:tx>
                <c:rich>
                  <a:bodyPr/>
                  <a:lstStyle/>
                  <a:p>
                    <a:r>
                      <a:rPr lang="en-US" sz="1000"/>
                      <a:t>13.97%***</a:t>
                    </a:r>
                  </a:p>
                </c:rich>
              </c:tx>
              <c:dLblPos val="outEnd"/>
              <c:showLegendKey val="0"/>
              <c:showVal val="1"/>
              <c:showCatName val="0"/>
              <c:showSerName val="0"/>
              <c:showPercent val="0"/>
              <c:showBubbleSize val="0"/>
            </c:dLbl>
            <c:dLbl>
              <c:idx val="5"/>
              <c:layout/>
              <c:tx>
                <c:rich>
                  <a:bodyPr/>
                  <a:lstStyle/>
                  <a:p>
                    <a:r>
                      <a:rPr lang="en-US" sz="1000"/>
                      <a:t>-9.92%***</a:t>
                    </a:r>
                  </a:p>
                </c:rich>
              </c:tx>
              <c:dLblPos val="outEnd"/>
              <c:showLegendKey val="0"/>
              <c:showVal val="1"/>
              <c:showCatName val="0"/>
              <c:showSerName val="0"/>
              <c:showPercent val="0"/>
              <c:showBubbleSize val="0"/>
            </c:dLbl>
            <c:dLbl>
              <c:idx val="6"/>
              <c:layout/>
              <c:tx>
                <c:rich>
                  <a:bodyPr/>
                  <a:lstStyle/>
                  <a:p>
                    <a:r>
                      <a:rPr lang="en-US" sz="1000"/>
                      <a:t>-11.55%***</a:t>
                    </a:r>
                  </a:p>
                </c:rich>
              </c:tx>
              <c:dLblPos val="outEnd"/>
              <c:showLegendKey val="0"/>
              <c:showVal val="1"/>
              <c:showCatName val="0"/>
              <c:showSerName val="0"/>
              <c:showPercent val="0"/>
              <c:showBubbleSize val="0"/>
            </c:dLbl>
            <c:dLbl>
              <c:idx val="8"/>
              <c:layout/>
              <c:tx>
                <c:rich>
                  <a:bodyPr/>
                  <a:lstStyle/>
                  <a:p>
                    <a:r>
                      <a:rPr lang="en-US" sz="1000"/>
                      <a:t>8.65%**</a:t>
                    </a:r>
                  </a:p>
                </c:rich>
              </c:tx>
              <c:dLblPos val="outEnd"/>
              <c:showLegendKey val="0"/>
              <c:showVal val="1"/>
              <c:showCatName val="0"/>
              <c:showSerName val="0"/>
              <c:showPercent val="0"/>
              <c:showBubbleSize val="0"/>
            </c:dLbl>
            <c:dLbl>
              <c:idx val="9"/>
              <c:layout/>
              <c:tx>
                <c:rich>
                  <a:bodyPr/>
                  <a:lstStyle/>
                  <a:p>
                    <a:r>
                      <a:rPr lang="en-US" sz="1000"/>
                      <a:t>10.53%***</a:t>
                    </a:r>
                  </a:p>
                </c:rich>
              </c:tx>
              <c:dLblPos val="outEnd"/>
              <c:showLegendKey val="0"/>
              <c:showVal val="1"/>
              <c:showCatName val="0"/>
              <c:showSerName val="0"/>
              <c:showPercent val="0"/>
              <c:showBubbleSize val="0"/>
            </c:dLbl>
            <c:txPr>
              <a:bodyPr/>
              <a:lstStyle/>
              <a:p>
                <a:pPr>
                  <a:defRPr sz="1000"/>
                </a:pPr>
                <a:endParaRPr lang="en-US"/>
              </a:p>
            </c:txPr>
            <c:dLblPos val="outEnd"/>
            <c:showLegendKey val="0"/>
            <c:showVal val="1"/>
            <c:showCatName val="0"/>
            <c:showSerName val="0"/>
            <c:showPercent val="0"/>
            <c:showBubbleSize val="0"/>
            <c:showLeaderLines val="0"/>
          </c:dLbls>
          <c:cat>
            <c:strRef>
              <c:f>Sheet1!$B$4:$B$17</c:f>
              <c:strCache>
                <c:ptCount val="14"/>
                <c:pt idx="0">
                  <c:v>No Party,
No Motiv.</c:v>
                </c:pt>
                <c:pt idx="1">
                  <c:v>No Party,
Directional</c:v>
                </c:pt>
                <c:pt idx="2">
                  <c:v>Same Party,
No Motiv.</c:v>
                </c:pt>
                <c:pt idx="3">
                  <c:v>Same Party,
Directional</c:v>
                </c:pt>
                <c:pt idx="4">
                  <c:v>Same Party,
Accuracy</c:v>
                </c:pt>
                <c:pt idx="5">
                  <c:v>Other Party,
No Motiv.</c:v>
                </c:pt>
                <c:pt idx="6">
                  <c:v>Other Party,
Directional</c:v>
                </c:pt>
                <c:pt idx="7">
                  <c:v>Other Party,
Accuracy</c:v>
                </c:pt>
                <c:pt idx="8">
                  <c:v>Consensus,
No Motiv.</c:v>
                </c:pt>
                <c:pt idx="9">
                  <c:v>Consensus
Directional</c:v>
                </c:pt>
                <c:pt idx="10">
                  <c:v>Consensus
Accuracy</c:v>
                </c:pt>
                <c:pt idx="11">
                  <c:v>Bi-Partisan,
No Motiv.</c:v>
                </c:pt>
                <c:pt idx="12">
                  <c:v>Bi-Partisan
Directional</c:v>
                </c:pt>
                <c:pt idx="13">
                  <c:v>Bi-Partisan,
Accuracy</c:v>
                </c:pt>
              </c:strCache>
            </c:strRef>
          </c:cat>
          <c:val>
            <c:numRef>
              <c:f>Sheet1!$C$4:$C$17</c:f>
              <c:numCache>
                <c:formatCode>0.00%</c:formatCode>
                <c:ptCount val="14"/>
                <c:pt idx="0">
                  <c:v>6.4278185714285688E-2</c:v>
                </c:pt>
                <c:pt idx="1">
                  <c:v>6.8217485714285681E-2</c:v>
                </c:pt>
                <c:pt idx="2">
                  <c:v>7.6019871428571473E-2</c:v>
                </c:pt>
                <c:pt idx="3">
                  <c:v>0.13965780000000003</c:v>
                </c:pt>
                <c:pt idx="4">
                  <c:v>-2.4636657142857191E-2</c:v>
                </c:pt>
                <c:pt idx="5">
                  <c:v>-9.9175828571429481E-2</c:v>
                </c:pt>
                <c:pt idx="6">
                  <c:v>-0.11552921428571426</c:v>
                </c:pt>
                <c:pt idx="7">
                  <c:v>1.9809128571428601E-2</c:v>
                </c:pt>
                <c:pt idx="8">
                  <c:v>8.6538457142857267E-2</c:v>
                </c:pt>
                <c:pt idx="9">
                  <c:v>0.10532324285714338</c:v>
                </c:pt>
                <c:pt idx="10">
                  <c:v>3.6880928571428759E-2</c:v>
                </c:pt>
                <c:pt idx="11">
                  <c:v>1.7815514285714283E-2</c:v>
                </c:pt>
                <c:pt idx="12">
                  <c:v>4.1370385714285696E-2</c:v>
                </c:pt>
                <c:pt idx="13">
                  <c:v>2.5220571428572298E-3</c:v>
                </c:pt>
              </c:numCache>
            </c:numRef>
          </c:val>
        </c:ser>
        <c:dLbls>
          <c:showLegendKey val="0"/>
          <c:showVal val="1"/>
          <c:showCatName val="0"/>
          <c:showSerName val="0"/>
          <c:showPercent val="0"/>
          <c:showBubbleSize val="0"/>
        </c:dLbls>
        <c:gapWidth val="150"/>
        <c:axId val="137937280"/>
        <c:axId val="138219520"/>
      </c:barChart>
      <c:catAx>
        <c:axId val="137937280"/>
        <c:scaling>
          <c:orientation val="minMax"/>
        </c:scaling>
        <c:delete val="0"/>
        <c:axPos val="b"/>
        <c:title>
          <c:tx>
            <c:rich>
              <a:bodyPr/>
              <a:lstStyle/>
              <a:p>
                <a:pPr>
                  <a:defRPr sz="1000" b="1"/>
                </a:pPr>
                <a:r>
                  <a:rPr lang="en-US" sz="1000" b="1"/>
                  <a:t>Conditions</a:t>
                </a:r>
              </a:p>
            </c:rich>
          </c:tx>
          <c:layout>
            <c:manualLayout>
              <c:xMode val="edge"/>
              <c:yMode val="edge"/>
              <c:x val="0.46675109361329825"/>
              <c:y val="0.84303037577619866"/>
            </c:manualLayout>
          </c:layout>
          <c:overlay val="0"/>
        </c:title>
        <c:numFmt formatCode="General" sourceLinked="1"/>
        <c:majorTickMark val="out"/>
        <c:minorTickMark val="none"/>
        <c:tickLblPos val="low"/>
        <c:txPr>
          <a:bodyPr/>
          <a:lstStyle/>
          <a:p>
            <a:pPr>
              <a:defRPr sz="850"/>
            </a:pPr>
            <a:endParaRPr lang="en-US"/>
          </a:p>
        </c:txPr>
        <c:crossAx val="138219520"/>
        <c:crosses val="autoZero"/>
        <c:auto val="1"/>
        <c:lblAlgn val="ctr"/>
        <c:lblOffset val="100"/>
        <c:noMultiLvlLbl val="0"/>
      </c:catAx>
      <c:valAx>
        <c:axId val="138219520"/>
        <c:scaling>
          <c:orientation val="minMax"/>
        </c:scaling>
        <c:delete val="0"/>
        <c:axPos val="l"/>
        <c:majorGridlines/>
        <c:title>
          <c:tx>
            <c:rich>
              <a:bodyPr rot="-5400000" vert="horz"/>
              <a:lstStyle/>
              <a:p>
                <a:pPr>
                  <a:defRPr sz="1000" b="1"/>
                </a:pPr>
                <a:r>
                  <a:rPr lang="en-US" sz="1000" b="1"/>
                  <a:t>Shift in Support
(Relative to Control)</a:t>
                </a:r>
              </a:p>
            </c:rich>
          </c:tx>
          <c:layout/>
          <c:overlay val="0"/>
        </c:title>
        <c:numFmt formatCode="0%" sourceLinked="0"/>
        <c:majorTickMark val="out"/>
        <c:minorTickMark val="none"/>
        <c:tickLblPos val="nextTo"/>
        <c:txPr>
          <a:bodyPr/>
          <a:lstStyle/>
          <a:p>
            <a:pPr>
              <a:defRPr sz="800"/>
            </a:pPr>
            <a:endParaRPr lang="en-US"/>
          </a:p>
        </c:txPr>
        <c:crossAx val="137937280"/>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Support</a:t>
            </a:r>
            <a:r>
              <a:rPr lang="en-US" sz="1200" baseline="0"/>
              <a:t> for 2007 Energy Act</a:t>
            </a:r>
          </a:p>
          <a:p>
            <a:pPr>
              <a:defRPr sz="1200"/>
            </a:pPr>
            <a:r>
              <a:rPr lang="en-US" sz="1200" baseline="0"/>
              <a:t>(All Respondents)</a:t>
            </a:r>
            <a:endParaRPr lang="en-US" sz="1200"/>
          </a:p>
        </c:rich>
      </c:tx>
      <c:layout/>
      <c:overlay val="0"/>
    </c:title>
    <c:autoTitleDeleted val="0"/>
    <c:plotArea>
      <c:layout>
        <c:manualLayout>
          <c:layoutTarget val="inner"/>
          <c:xMode val="edge"/>
          <c:yMode val="edge"/>
          <c:x val="0.13212729658792818"/>
          <c:y val="0.11015171884002301"/>
          <c:w val="0.83731714785651756"/>
          <c:h val="0.61761042826963763"/>
        </c:manualLayout>
      </c:layout>
      <c:barChart>
        <c:barDir val="col"/>
        <c:grouping val="clustered"/>
        <c:varyColors val="0"/>
        <c:ser>
          <c:idx val="0"/>
          <c:order val="0"/>
          <c:spPr>
            <a:solidFill>
              <a:schemeClr val="tx1"/>
            </a:solidFill>
          </c:spPr>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7030A0"/>
              </a:solidFill>
            </c:spPr>
          </c:dPt>
          <c:dPt>
            <c:idx val="9"/>
            <c:invertIfNegative val="0"/>
            <c:bubble3D val="0"/>
            <c:spPr>
              <a:solidFill>
                <a:srgbClr val="7030A0"/>
              </a:solidFill>
            </c:spPr>
          </c:dPt>
          <c:dPt>
            <c:idx val="10"/>
            <c:invertIfNegative val="0"/>
            <c:bubble3D val="0"/>
            <c:spPr>
              <a:solidFill>
                <a:srgbClr val="7030A0"/>
              </a:solidFill>
            </c:spPr>
          </c:dPt>
          <c:dPt>
            <c:idx val="11"/>
            <c:invertIfNegative val="0"/>
            <c:bubble3D val="0"/>
            <c:spPr>
              <a:solidFill>
                <a:srgbClr val="00B0F0"/>
              </a:solidFill>
            </c:spPr>
          </c:dPt>
          <c:dPt>
            <c:idx val="12"/>
            <c:invertIfNegative val="0"/>
            <c:bubble3D val="0"/>
            <c:spPr>
              <a:solidFill>
                <a:srgbClr val="00B0F0"/>
              </a:solidFill>
            </c:spPr>
          </c:dPt>
          <c:dLbls>
            <c:dLbl>
              <c:idx val="0"/>
              <c:layout/>
              <c:tx>
                <c:rich>
                  <a:bodyPr/>
                  <a:lstStyle/>
                  <a:p>
                    <a:r>
                      <a:rPr lang="en-US" sz="1000"/>
                      <a:t>6.43%*</a:t>
                    </a:r>
                  </a:p>
                </c:rich>
              </c:tx>
              <c:dLblPos val="outEnd"/>
              <c:showLegendKey val="0"/>
              <c:showVal val="1"/>
              <c:showCatName val="0"/>
              <c:showSerName val="0"/>
              <c:showPercent val="0"/>
              <c:showBubbleSize val="0"/>
            </c:dLbl>
            <c:dLbl>
              <c:idx val="1"/>
              <c:layout/>
              <c:tx>
                <c:rich>
                  <a:bodyPr/>
                  <a:lstStyle/>
                  <a:p>
                    <a:r>
                      <a:rPr lang="en-US" sz="1000"/>
                      <a:t>6.82%**</a:t>
                    </a:r>
                  </a:p>
                </c:rich>
              </c:tx>
              <c:dLblPos val="outEnd"/>
              <c:showLegendKey val="0"/>
              <c:showVal val="1"/>
              <c:showCatName val="0"/>
              <c:showSerName val="0"/>
              <c:showPercent val="0"/>
              <c:showBubbleSize val="0"/>
            </c:dLbl>
            <c:dLbl>
              <c:idx val="2"/>
              <c:layout/>
              <c:tx>
                <c:rich>
                  <a:bodyPr/>
                  <a:lstStyle/>
                  <a:p>
                    <a:r>
                      <a:rPr lang="en-US" sz="1000"/>
                      <a:t>7.60%**</a:t>
                    </a:r>
                  </a:p>
                </c:rich>
              </c:tx>
              <c:dLblPos val="outEnd"/>
              <c:showLegendKey val="0"/>
              <c:showVal val="1"/>
              <c:showCatName val="0"/>
              <c:showSerName val="0"/>
              <c:showPercent val="0"/>
              <c:showBubbleSize val="0"/>
            </c:dLbl>
            <c:dLbl>
              <c:idx val="3"/>
              <c:layout/>
              <c:tx>
                <c:rich>
                  <a:bodyPr/>
                  <a:lstStyle/>
                  <a:p>
                    <a:r>
                      <a:rPr lang="en-US" sz="1000"/>
                      <a:t>13.97%***</a:t>
                    </a:r>
                  </a:p>
                </c:rich>
              </c:tx>
              <c:dLblPos val="outEnd"/>
              <c:showLegendKey val="0"/>
              <c:showVal val="1"/>
              <c:showCatName val="0"/>
              <c:showSerName val="0"/>
              <c:showPercent val="0"/>
              <c:showBubbleSize val="0"/>
            </c:dLbl>
            <c:dLbl>
              <c:idx val="5"/>
              <c:layout/>
              <c:tx>
                <c:rich>
                  <a:bodyPr/>
                  <a:lstStyle/>
                  <a:p>
                    <a:r>
                      <a:rPr lang="en-US" sz="1000"/>
                      <a:t>-9.92%***</a:t>
                    </a:r>
                  </a:p>
                </c:rich>
              </c:tx>
              <c:dLblPos val="outEnd"/>
              <c:showLegendKey val="0"/>
              <c:showVal val="1"/>
              <c:showCatName val="0"/>
              <c:showSerName val="0"/>
              <c:showPercent val="0"/>
              <c:showBubbleSize val="0"/>
            </c:dLbl>
            <c:dLbl>
              <c:idx val="6"/>
              <c:layout/>
              <c:tx>
                <c:rich>
                  <a:bodyPr/>
                  <a:lstStyle/>
                  <a:p>
                    <a:r>
                      <a:rPr lang="en-US" sz="1000"/>
                      <a:t>-11.55%***</a:t>
                    </a:r>
                  </a:p>
                </c:rich>
              </c:tx>
              <c:dLblPos val="outEnd"/>
              <c:showLegendKey val="0"/>
              <c:showVal val="1"/>
              <c:showCatName val="0"/>
              <c:showSerName val="0"/>
              <c:showPercent val="0"/>
              <c:showBubbleSize val="0"/>
            </c:dLbl>
            <c:dLbl>
              <c:idx val="8"/>
              <c:layout/>
              <c:tx>
                <c:rich>
                  <a:bodyPr/>
                  <a:lstStyle/>
                  <a:p>
                    <a:r>
                      <a:rPr lang="en-US" sz="1000"/>
                      <a:t>8.65%**</a:t>
                    </a:r>
                  </a:p>
                </c:rich>
              </c:tx>
              <c:dLblPos val="outEnd"/>
              <c:showLegendKey val="0"/>
              <c:showVal val="1"/>
              <c:showCatName val="0"/>
              <c:showSerName val="0"/>
              <c:showPercent val="0"/>
              <c:showBubbleSize val="0"/>
            </c:dLbl>
            <c:dLbl>
              <c:idx val="9"/>
              <c:layout/>
              <c:tx>
                <c:rich>
                  <a:bodyPr/>
                  <a:lstStyle/>
                  <a:p>
                    <a:r>
                      <a:rPr lang="en-US" sz="1000"/>
                      <a:t>10.53%***</a:t>
                    </a:r>
                  </a:p>
                </c:rich>
              </c:tx>
              <c:dLblPos val="outEnd"/>
              <c:showLegendKey val="0"/>
              <c:showVal val="1"/>
              <c:showCatName val="0"/>
              <c:showSerName val="0"/>
              <c:showPercent val="0"/>
              <c:showBubbleSize val="0"/>
            </c:dLbl>
            <c:txPr>
              <a:bodyPr/>
              <a:lstStyle/>
              <a:p>
                <a:pPr>
                  <a:defRPr sz="1000"/>
                </a:pPr>
                <a:endParaRPr lang="en-US"/>
              </a:p>
            </c:txPr>
            <c:dLblPos val="outEnd"/>
            <c:showLegendKey val="0"/>
            <c:showVal val="1"/>
            <c:showCatName val="0"/>
            <c:showSerName val="0"/>
            <c:showPercent val="0"/>
            <c:showBubbleSize val="0"/>
            <c:showLeaderLines val="0"/>
          </c:dLbls>
          <c:cat>
            <c:strRef>
              <c:f>Sheet1!$B$4:$B$17</c:f>
              <c:strCache>
                <c:ptCount val="14"/>
                <c:pt idx="0">
                  <c:v>No Party,
No Motiv.</c:v>
                </c:pt>
                <c:pt idx="1">
                  <c:v>No Party,
Directional</c:v>
                </c:pt>
                <c:pt idx="2">
                  <c:v>Same Party,
No Motiv.</c:v>
                </c:pt>
                <c:pt idx="3">
                  <c:v>Same Party,
Directional</c:v>
                </c:pt>
                <c:pt idx="4">
                  <c:v>Same Party,
Accuracy</c:v>
                </c:pt>
                <c:pt idx="5">
                  <c:v>Other Party,
No Motiv.</c:v>
                </c:pt>
                <c:pt idx="6">
                  <c:v>Other Party,
Directional</c:v>
                </c:pt>
                <c:pt idx="7">
                  <c:v>Other Party,
Accuracy</c:v>
                </c:pt>
                <c:pt idx="8">
                  <c:v>Consensus,
No Motiv.</c:v>
                </c:pt>
                <c:pt idx="9">
                  <c:v>Consensus
Directional</c:v>
                </c:pt>
                <c:pt idx="10">
                  <c:v>Consensus
Accuracy</c:v>
                </c:pt>
                <c:pt idx="11">
                  <c:v>Bi-Partisan,
No Motiv.</c:v>
                </c:pt>
                <c:pt idx="12">
                  <c:v>Bi-Partisan
Directional</c:v>
                </c:pt>
                <c:pt idx="13">
                  <c:v>Bi-Partisan,
Accuracy</c:v>
                </c:pt>
              </c:strCache>
            </c:strRef>
          </c:cat>
          <c:val>
            <c:numRef>
              <c:f>Sheet1!$C$4:$C$17</c:f>
              <c:numCache>
                <c:formatCode>0.00%</c:formatCode>
                <c:ptCount val="14"/>
                <c:pt idx="0">
                  <c:v>6.4278185714285688E-2</c:v>
                </c:pt>
                <c:pt idx="1">
                  <c:v>6.8217485714285681E-2</c:v>
                </c:pt>
                <c:pt idx="2">
                  <c:v>7.6019871428571473E-2</c:v>
                </c:pt>
                <c:pt idx="3">
                  <c:v>0.13965780000000003</c:v>
                </c:pt>
                <c:pt idx="4">
                  <c:v>-2.4636657142857191E-2</c:v>
                </c:pt>
                <c:pt idx="5">
                  <c:v>-9.9175828571429481E-2</c:v>
                </c:pt>
                <c:pt idx="6">
                  <c:v>-0.11552921428571426</c:v>
                </c:pt>
                <c:pt idx="7">
                  <c:v>1.9809128571428601E-2</c:v>
                </c:pt>
                <c:pt idx="8">
                  <c:v>8.6538457142857267E-2</c:v>
                </c:pt>
                <c:pt idx="9">
                  <c:v>0.10532324285714338</c:v>
                </c:pt>
                <c:pt idx="10">
                  <c:v>3.6880928571428759E-2</c:v>
                </c:pt>
                <c:pt idx="11">
                  <c:v>1.7815514285714283E-2</c:v>
                </c:pt>
                <c:pt idx="12">
                  <c:v>4.1370385714285696E-2</c:v>
                </c:pt>
                <c:pt idx="13">
                  <c:v>2.5220571428572298E-3</c:v>
                </c:pt>
              </c:numCache>
            </c:numRef>
          </c:val>
        </c:ser>
        <c:dLbls>
          <c:showLegendKey val="0"/>
          <c:showVal val="1"/>
          <c:showCatName val="0"/>
          <c:showSerName val="0"/>
          <c:showPercent val="0"/>
          <c:showBubbleSize val="0"/>
        </c:dLbls>
        <c:gapWidth val="150"/>
        <c:axId val="138240000"/>
        <c:axId val="138300800"/>
      </c:barChart>
      <c:catAx>
        <c:axId val="138240000"/>
        <c:scaling>
          <c:orientation val="minMax"/>
        </c:scaling>
        <c:delete val="0"/>
        <c:axPos val="b"/>
        <c:title>
          <c:tx>
            <c:rich>
              <a:bodyPr/>
              <a:lstStyle/>
              <a:p>
                <a:pPr>
                  <a:defRPr sz="1000" b="1"/>
                </a:pPr>
                <a:r>
                  <a:rPr lang="en-US" sz="1000" b="1"/>
                  <a:t>Conditions</a:t>
                </a:r>
              </a:p>
            </c:rich>
          </c:tx>
          <c:layout>
            <c:manualLayout>
              <c:xMode val="edge"/>
              <c:yMode val="edge"/>
              <c:x val="0.46675109361329825"/>
              <c:y val="0.84303037577619866"/>
            </c:manualLayout>
          </c:layout>
          <c:overlay val="0"/>
        </c:title>
        <c:numFmt formatCode="General" sourceLinked="1"/>
        <c:majorTickMark val="out"/>
        <c:minorTickMark val="none"/>
        <c:tickLblPos val="low"/>
        <c:txPr>
          <a:bodyPr/>
          <a:lstStyle/>
          <a:p>
            <a:pPr>
              <a:defRPr sz="850"/>
            </a:pPr>
            <a:endParaRPr lang="en-US"/>
          </a:p>
        </c:txPr>
        <c:crossAx val="138300800"/>
        <c:crosses val="autoZero"/>
        <c:auto val="1"/>
        <c:lblAlgn val="ctr"/>
        <c:lblOffset val="100"/>
        <c:noMultiLvlLbl val="0"/>
      </c:catAx>
      <c:valAx>
        <c:axId val="138300800"/>
        <c:scaling>
          <c:orientation val="minMax"/>
        </c:scaling>
        <c:delete val="0"/>
        <c:axPos val="l"/>
        <c:majorGridlines/>
        <c:title>
          <c:tx>
            <c:rich>
              <a:bodyPr rot="-5400000" vert="horz"/>
              <a:lstStyle/>
              <a:p>
                <a:pPr>
                  <a:defRPr sz="1000" b="1"/>
                </a:pPr>
                <a:r>
                  <a:rPr lang="en-US" sz="1000" b="1"/>
                  <a:t>Shift in Support
(Relative to Control)</a:t>
                </a:r>
              </a:p>
            </c:rich>
          </c:tx>
          <c:layout/>
          <c:overlay val="0"/>
        </c:title>
        <c:numFmt formatCode="0%" sourceLinked="0"/>
        <c:majorTickMark val="out"/>
        <c:minorTickMark val="none"/>
        <c:tickLblPos val="nextTo"/>
        <c:txPr>
          <a:bodyPr/>
          <a:lstStyle/>
          <a:p>
            <a:pPr>
              <a:defRPr sz="800"/>
            </a:pPr>
            <a:endParaRPr lang="en-US"/>
          </a:p>
        </c:txPr>
        <c:crossAx val="138240000"/>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Support</a:t>
            </a:r>
            <a:r>
              <a:rPr lang="en-US" sz="1200" baseline="0"/>
              <a:t> for 2007 Energy Act</a:t>
            </a:r>
          </a:p>
          <a:p>
            <a:pPr>
              <a:defRPr sz="1200"/>
            </a:pPr>
            <a:r>
              <a:rPr lang="en-US" sz="1200" baseline="0"/>
              <a:t>(All Respondents)</a:t>
            </a:r>
            <a:endParaRPr lang="en-US" sz="1200"/>
          </a:p>
        </c:rich>
      </c:tx>
      <c:layout/>
      <c:overlay val="0"/>
    </c:title>
    <c:autoTitleDeleted val="0"/>
    <c:plotArea>
      <c:layout>
        <c:manualLayout>
          <c:layoutTarget val="inner"/>
          <c:xMode val="edge"/>
          <c:yMode val="edge"/>
          <c:x val="0.13212729658792799"/>
          <c:y val="0.11015171884002301"/>
          <c:w val="0.83731714785651756"/>
          <c:h val="0.61761042826963763"/>
        </c:manualLayout>
      </c:layout>
      <c:barChart>
        <c:barDir val="col"/>
        <c:grouping val="clustered"/>
        <c:varyColors val="0"/>
        <c:ser>
          <c:idx val="0"/>
          <c:order val="0"/>
          <c:spPr>
            <a:solidFill>
              <a:schemeClr val="tx1"/>
            </a:solidFill>
          </c:spPr>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7030A0"/>
              </a:solidFill>
            </c:spPr>
          </c:dPt>
          <c:dPt>
            <c:idx val="9"/>
            <c:invertIfNegative val="0"/>
            <c:bubble3D val="0"/>
            <c:spPr>
              <a:solidFill>
                <a:srgbClr val="7030A0"/>
              </a:solidFill>
            </c:spPr>
          </c:dPt>
          <c:dPt>
            <c:idx val="10"/>
            <c:invertIfNegative val="0"/>
            <c:bubble3D val="0"/>
            <c:spPr>
              <a:solidFill>
                <a:srgbClr val="7030A0"/>
              </a:solidFill>
            </c:spPr>
          </c:dPt>
          <c:dPt>
            <c:idx val="11"/>
            <c:invertIfNegative val="0"/>
            <c:bubble3D val="0"/>
            <c:spPr>
              <a:solidFill>
                <a:srgbClr val="00B0F0"/>
              </a:solidFill>
            </c:spPr>
          </c:dPt>
          <c:dPt>
            <c:idx val="12"/>
            <c:invertIfNegative val="0"/>
            <c:bubble3D val="0"/>
            <c:spPr>
              <a:solidFill>
                <a:srgbClr val="00B0F0"/>
              </a:solidFill>
            </c:spPr>
          </c:dPt>
          <c:dLbls>
            <c:dLbl>
              <c:idx val="0"/>
              <c:layout/>
              <c:tx>
                <c:rich>
                  <a:bodyPr/>
                  <a:lstStyle/>
                  <a:p>
                    <a:r>
                      <a:rPr lang="en-US" sz="1000"/>
                      <a:t>6.43%*</a:t>
                    </a:r>
                  </a:p>
                </c:rich>
              </c:tx>
              <c:dLblPos val="outEnd"/>
              <c:showLegendKey val="0"/>
              <c:showVal val="1"/>
              <c:showCatName val="0"/>
              <c:showSerName val="0"/>
              <c:showPercent val="0"/>
              <c:showBubbleSize val="0"/>
            </c:dLbl>
            <c:dLbl>
              <c:idx val="1"/>
              <c:layout/>
              <c:tx>
                <c:rich>
                  <a:bodyPr/>
                  <a:lstStyle/>
                  <a:p>
                    <a:r>
                      <a:rPr lang="en-US" sz="1000"/>
                      <a:t>6.82%**</a:t>
                    </a:r>
                  </a:p>
                </c:rich>
              </c:tx>
              <c:dLblPos val="outEnd"/>
              <c:showLegendKey val="0"/>
              <c:showVal val="1"/>
              <c:showCatName val="0"/>
              <c:showSerName val="0"/>
              <c:showPercent val="0"/>
              <c:showBubbleSize val="0"/>
            </c:dLbl>
            <c:dLbl>
              <c:idx val="2"/>
              <c:layout/>
              <c:tx>
                <c:rich>
                  <a:bodyPr/>
                  <a:lstStyle/>
                  <a:p>
                    <a:r>
                      <a:rPr lang="en-US" sz="1000"/>
                      <a:t>7.60%**</a:t>
                    </a:r>
                  </a:p>
                </c:rich>
              </c:tx>
              <c:dLblPos val="outEnd"/>
              <c:showLegendKey val="0"/>
              <c:showVal val="1"/>
              <c:showCatName val="0"/>
              <c:showSerName val="0"/>
              <c:showPercent val="0"/>
              <c:showBubbleSize val="0"/>
            </c:dLbl>
            <c:dLbl>
              <c:idx val="3"/>
              <c:layout/>
              <c:tx>
                <c:rich>
                  <a:bodyPr/>
                  <a:lstStyle/>
                  <a:p>
                    <a:r>
                      <a:rPr lang="en-US" sz="1000"/>
                      <a:t>13.97%***</a:t>
                    </a:r>
                  </a:p>
                </c:rich>
              </c:tx>
              <c:dLblPos val="outEnd"/>
              <c:showLegendKey val="0"/>
              <c:showVal val="1"/>
              <c:showCatName val="0"/>
              <c:showSerName val="0"/>
              <c:showPercent val="0"/>
              <c:showBubbleSize val="0"/>
            </c:dLbl>
            <c:dLbl>
              <c:idx val="5"/>
              <c:layout/>
              <c:tx>
                <c:rich>
                  <a:bodyPr/>
                  <a:lstStyle/>
                  <a:p>
                    <a:r>
                      <a:rPr lang="en-US" sz="1000"/>
                      <a:t>-9.92%***</a:t>
                    </a:r>
                  </a:p>
                </c:rich>
              </c:tx>
              <c:dLblPos val="outEnd"/>
              <c:showLegendKey val="0"/>
              <c:showVal val="1"/>
              <c:showCatName val="0"/>
              <c:showSerName val="0"/>
              <c:showPercent val="0"/>
              <c:showBubbleSize val="0"/>
            </c:dLbl>
            <c:dLbl>
              <c:idx val="6"/>
              <c:layout/>
              <c:tx>
                <c:rich>
                  <a:bodyPr/>
                  <a:lstStyle/>
                  <a:p>
                    <a:r>
                      <a:rPr lang="en-US" sz="1000"/>
                      <a:t>-11.55%***</a:t>
                    </a:r>
                  </a:p>
                </c:rich>
              </c:tx>
              <c:dLblPos val="outEnd"/>
              <c:showLegendKey val="0"/>
              <c:showVal val="1"/>
              <c:showCatName val="0"/>
              <c:showSerName val="0"/>
              <c:showPercent val="0"/>
              <c:showBubbleSize val="0"/>
            </c:dLbl>
            <c:dLbl>
              <c:idx val="8"/>
              <c:layout/>
              <c:tx>
                <c:rich>
                  <a:bodyPr/>
                  <a:lstStyle/>
                  <a:p>
                    <a:r>
                      <a:rPr lang="en-US" sz="1000"/>
                      <a:t>8.65%**</a:t>
                    </a:r>
                  </a:p>
                </c:rich>
              </c:tx>
              <c:dLblPos val="outEnd"/>
              <c:showLegendKey val="0"/>
              <c:showVal val="1"/>
              <c:showCatName val="0"/>
              <c:showSerName val="0"/>
              <c:showPercent val="0"/>
              <c:showBubbleSize val="0"/>
            </c:dLbl>
            <c:dLbl>
              <c:idx val="9"/>
              <c:layout/>
              <c:tx>
                <c:rich>
                  <a:bodyPr/>
                  <a:lstStyle/>
                  <a:p>
                    <a:r>
                      <a:rPr lang="en-US" sz="1000"/>
                      <a:t>10.53%***</a:t>
                    </a:r>
                  </a:p>
                </c:rich>
              </c:tx>
              <c:dLblPos val="outEnd"/>
              <c:showLegendKey val="0"/>
              <c:showVal val="1"/>
              <c:showCatName val="0"/>
              <c:showSerName val="0"/>
              <c:showPercent val="0"/>
              <c:showBubbleSize val="0"/>
            </c:dLbl>
            <c:txPr>
              <a:bodyPr/>
              <a:lstStyle/>
              <a:p>
                <a:pPr>
                  <a:defRPr sz="1000"/>
                </a:pPr>
                <a:endParaRPr lang="en-US"/>
              </a:p>
            </c:txPr>
            <c:dLblPos val="outEnd"/>
            <c:showLegendKey val="0"/>
            <c:showVal val="1"/>
            <c:showCatName val="0"/>
            <c:showSerName val="0"/>
            <c:showPercent val="0"/>
            <c:showBubbleSize val="0"/>
            <c:showLeaderLines val="0"/>
          </c:dLbls>
          <c:cat>
            <c:strRef>
              <c:f>Sheet1!$B$4:$B$17</c:f>
              <c:strCache>
                <c:ptCount val="14"/>
                <c:pt idx="0">
                  <c:v>No Party,
No Motiv.</c:v>
                </c:pt>
                <c:pt idx="1">
                  <c:v>No Party,
Directional</c:v>
                </c:pt>
                <c:pt idx="2">
                  <c:v>Same Party,
No Motiv.</c:v>
                </c:pt>
                <c:pt idx="3">
                  <c:v>Same Party,
Directional</c:v>
                </c:pt>
                <c:pt idx="4">
                  <c:v>Same Party,
Accuracy</c:v>
                </c:pt>
                <c:pt idx="5">
                  <c:v>Other Party,
No Motiv.</c:v>
                </c:pt>
                <c:pt idx="6">
                  <c:v>Other Party,
Directional</c:v>
                </c:pt>
                <c:pt idx="7">
                  <c:v>Other Party,
Accuracy</c:v>
                </c:pt>
                <c:pt idx="8">
                  <c:v>Consensus,
No Motiv.</c:v>
                </c:pt>
                <c:pt idx="9">
                  <c:v>Consensus
Directional</c:v>
                </c:pt>
                <c:pt idx="10">
                  <c:v>Consensus
Accuracy</c:v>
                </c:pt>
                <c:pt idx="11">
                  <c:v>Bi-Partisan,
No Motiv.</c:v>
                </c:pt>
                <c:pt idx="12">
                  <c:v>Bi-Partisan
Directional</c:v>
                </c:pt>
                <c:pt idx="13">
                  <c:v>Bi-Partisan,
Accuracy</c:v>
                </c:pt>
              </c:strCache>
            </c:strRef>
          </c:cat>
          <c:val>
            <c:numRef>
              <c:f>Sheet1!$C$4:$C$17</c:f>
              <c:numCache>
                <c:formatCode>0.00%</c:formatCode>
                <c:ptCount val="14"/>
                <c:pt idx="0">
                  <c:v>6.4278185714285688E-2</c:v>
                </c:pt>
                <c:pt idx="1">
                  <c:v>6.8217485714285681E-2</c:v>
                </c:pt>
                <c:pt idx="2">
                  <c:v>7.6019871428571473E-2</c:v>
                </c:pt>
                <c:pt idx="3">
                  <c:v>0.13965780000000003</c:v>
                </c:pt>
                <c:pt idx="4">
                  <c:v>-2.4636657142857191E-2</c:v>
                </c:pt>
                <c:pt idx="5">
                  <c:v>-9.9175828571429592E-2</c:v>
                </c:pt>
                <c:pt idx="6">
                  <c:v>-0.11552921428571426</c:v>
                </c:pt>
                <c:pt idx="7">
                  <c:v>1.9809128571428601E-2</c:v>
                </c:pt>
                <c:pt idx="8">
                  <c:v>8.6538457142857267E-2</c:v>
                </c:pt>
                <c:pt idx="9">
                  <c:v>0.10532324285714344</c:v>
                </c:pt>
                <c:pt idx="10">
                  <c:v>3.688092857142878E-2</c:v>
                </c:pt>
                <c:pt idx="11">
                  <c:v>1.7815514285714283E-2</c:v>
                </c:pt>
                <c:pt idx="12">
                  <c:v>4.1370385714285696E-2</c:v>
                </c:pt>
                <c:pt idx="13">
                  <c:v>2.5220571428572307E-3</c:v>
                </c:pt>
              </c:numCache>
            </c:numRef>
          </c:val>
        </c:ser>
        <c:dLbls>
          <c:showLegendKey val="0"/>
          <c:showVal val="1"/>
          <c:showCatName val="0"/>
          <c:showSerName val="0"/>
          <c:showPercent val="0"/>
          <c:showBubbleSize val="0"/>
        </c:dLbls>
        <c:gapWidth val="150"/>
        <c:axId val="138324992"/>
        <c:axId val="138406528"/>
      </c:barChart>
      <c:catAx>
        <c:axId val="138324992"/>
        <c:scaling>
          <c:orientation val="minMax"/>
        </c:scaling>
        <c:delete val="0"/>
        <c:axPos val="b"/>
        <c:title>
          <c:tx>
            <c:rich>
              <a:bodyPr/>
              <a:lstStyle/>
              <a:p>
                <a:pPr>
                  <a:defRPr sz="1000" b="1"/>
                </a:pPr>
                <a:r>
                  <a:rPr lang="en-US" sz="1000" b="1"/>
                  <a:t>Conditions</a:t>
                </a:r>
              </a:p>
            </c:rich>
          </c:tx>
          <c:layout>
            <c:manualLayout>
              <c:xMode val="edge"/>
              <c:yMode val="edge"/>
              <c:x val="0.46675109361329825"/>
              <c:y val="0.84303037577619866"/>
            </c:manualLayout>
          </c:layout>
          <c:overlay val="0"/>
        </c:title>
        <c:numFmt formatCode="General" sourceLinked="1"/>
        <c:majorTickMark val="out"/>
        <c:minorTickMark val="none"/>
        <c:tickLblPos val="low"/>
        <c:txPr>
          <a:bodyPr/>
          <a:lstStyle/>
          <a:p>
            <a:pPr>
              <a:defRPr sz="850"/>
            </a:pPr>
            <a:endParaRPr lang="en-US"/>
          </a:p>
        </c:txPr>
        <c:crossAx val="138406528"/>
        <c:crosses val="autoZero"/>
        <c:auto val="1"/>
        <c:lblAlgn val="ctr"/>
        <c:lblOffset val="100"/>
        <c:noMultiLvlLbl val="0"/>
      </c:catAx>
      <c:valAx>
        <c:axId val="138406528"/>
        <c:scaling>
          <c:orientation val="minMax"/>
        </c:scaling>
        <c:delete val="0"/>
        <c:axPos val="l"/>
        <c:majorGridlines/>
        <c:title>
          <c:tx>
            <c:rich>
              <a:bodyPr rot="-5400000" vert="horz"/>
              <a:lstStyle/>
              <a:p>
                <a:pPr>
                  <a:defRPr sz="1000" b="1"/>
                </a:pPr>
                <a:r>
                  <a:rPr lang="en-US" sz="1000" b="1"/>
                  <a:t>Shift in Support
(Relative to Control)</a:t>
                </a:r>
              </a:p>
            </c:rich>
          </c:tx>
          <c:layout/>
          <c:overlay val="0"/>
        </c:title>
        <c:numFmt formatCode="0%" sourceLinked="0"/>
        <c:majorTickMark val="out"/>
        <c:minorTickMark val="none"/>
        <c:tickLblPos val="nextTo"/>
        <c:txPr>
          <a:bodyPr/>
          <a:lstStyle/>
          <a:p>
            <a:pPr>
              <a:defRPr sz="800"/>
            </a:pPr>
            <a:endParaRPr lang="en-US"/>
          </a:p>
        </c:txPr>
        <c:crossAx val="138324992"/>
        <c:crosses val="autoZero"/>
        <c:crossBetween val="between"/>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Support</a:t>
            </a:r>
            <a:r>
              <a:rPr lang="en-US" sz="1200" baseline="0"/>
              <a:t> for 2007 Energy Act</a:t>
            </a:r>
          </a:p>
          <a:p>
            <a:pPr>
              <a:defRPr sz="1200"/>
            </a:pPr>
            <a:r>
              <a:rPr lang="en-US" sz="1200" baseline="0"/>
              <a:t>(All Respondents)</a:t>
            </a:r>
            <a:endParaRPr lang="en-US" sz="1200"/>
          </a:p>
        </c:rich>
      </c:tx>
      <c:layout/>
      <c:overlay val="0"/>
    </c:title>
    <c:autoTitleDeleted val="0"/>
    <c:plotArea>
      <c:layout>
        <c:manualLayout>
          <c:layoutTarget val="inner"/>
          <c:xMode val="edge"/>
          <c:yMode val="edge"/>
          <c:x val="0.13212729658792827"/>
          <c:y val="0.11015171884002301"/>
          <c:w val="0.83731714785651756"/>
          <c:h val="0.61761042826963763"/>
        </c:manualLayout>
      </c:layout>
      <c:barChart>
        <c:barDir val="col"/>
        <c:grouping val="clustered"/>
        <c:varyColors val="0"/>
        <c:ser>
          <c:idx val="0"/>
          <c:order val="0"/>
          <c:spPr>
            <a:solidFill>
              <a:schemeClr val="tx1"/>
            </a:solidFill>
          </c:spPr>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7030A0"/>
              </a:solidFill>
            </c:spPr>
          </c:dPt>
          <c:dPt>
            <c:idx val="9"/>
            <c:invertIfNegative val="0"/>
            <c:bubble3D val="0"/>
            <c:spPr>
              <a:solidFill>
                <a:srgbClr val="7030A0"/>
              </a:solidFill>
            </c:spPr>
          </c:dPt>
          <c:dPt>
            <c:idx val="10"/>
            <c:invertIfNegative val="0"/>
            <c:bubble3D val="0"/>
            <c:spPr>
              <a:solidFill>
                <a:srgbClr val="7030A0"/>
              </a:solidFill>
            </c:spPr>
          </c:dPt>
          <c:dPt>
            <c:idx val="11"/>
            <c:invertIfNegative val="0"/>
            <c:bubble3D val="0"/>
            <c:spPr>
              <a:solidFill>
                <a:srgbClr val="00B0F0"/>
              </a:solidFill>
            </c:spPr>
          </c:dPt>
          <c:dPt>
            <c:idx val="12"/>
            <c:invertIfNegative val="0"/>
            <c:bubble3D val="0"/>
            <c:spPr>
              <a:solidFill>
                <a:srgbClr val="00B0F0"/>
              </a:solidFill>
            </c:spPr>
          </c:dPt>
          <c:dLbls>
            <c:dLbl>
              <c:idx val="0"/>
              <c:layout/>
              <c:tx>
                <c:rich>
                  <a:bodyPr/>
                  <a:lstStyle/>
                  <a:p>
                    <a:r>
                      <a:rPr lang="en-US" sz="1000"/>
                      <a:t>6.43%*</a:t>
                    </a:r>
                  </a:p>
                </c:rich>
              </c:tx>
              <c:dLblPos val="outEnd"/>
              <c:showLegendKey val="0"/>
              <c:showVal val="1"/>
              <c:showCatName val="0"/>
              <c:showSerName val="0"/>
              <c:showPercent val="0"/>
              <c:showBubbleSize val="0"/>
            </c:dLbl>
            <c:dLbl>
              <c:idx val="1"/>
              <c:layout/>
              <c:tx>
                <c:rich>
                  <a:bodyPr/>
                  <a:lstStyle/>
                  <a:p>
                    <a:r>
                      <a:rPr lang="en-US" sz="1000"/>
                      <a:t>6.82%**</a:t>
                    </a:r>
                  </a:p>
                </c:rich>
              </c:tx>
              <c:dLblPos val="outEnd"/>
              <c:showLegendKey val="0"/>
              <c:showVal val="1"/>
              <c:showCatName val="0"/>
              <c:showSerName val="0"/>
              <c:showPercent val="0"/>
              <c:showBubbleSize val="0"/>
            </c:dLbl>
            <c:dLbl>
              <c:idx val="2"/>
              <c:layout/>
              <c:tx>
                <c:rich>
                  <a:bodyPr/>
                  <a:lstStyle/>
                  <a:p>
                    <a:r>
                      <a:rPr lang="en-US" sz="1000"/>
                      <a:t>7.60%**</a:t>
                    </a:r>
                  </a:p>
                </c:rich>
              </c:tx>
              <c:dLblPos val="outEnd"/>
              <c:showLegendKey val="0"/>
              <c:showVal val="1"/>
              <c:showCatName val="0"/>
              <c:showSerName val="0"/>
              <c:showPercent val="0"/>
              <c:showBubbleSize val="0"/>
            </c:dLbl>
            <c:dLbl>
              <c:idx val="3"/>
              <c:layout/>
              <c:tx>
                <c:rich>
                  <a:bodyPr/>
                  <a:lstStyle/>
                  <a:p>
                    <a:r>
                      <a:rPr lang="en-US" sz="1000"/>
                      <a:t>13.97%***</a:t>
                    </a:r>
                  </a:p>
                </c:rich>
              </c:tx>
              <c:dLblPos val="outEnd"/>
              <c:showLegendKey val="0"/>
              <c:showVal val="1"/>
              <c:showCatName val="0"/>
              <c:showSerName val="0"/>
              <c:showPercent val="0"/>
              <c:showBubbleSize val="0"/>
            </c:dLbl>
            <c:dLbl>
              <c:idx val="5"/>
              <c:layout/>
              <c:tx>
                <c:rich>
                  <a:bodyPr/>
                  <a:lstStyle/>
                  <a:p>
                    <a:r>
                      <a:rPr lang="en-US" sz="1000"/>
                      <a:t>-9.92%***</a:t>
                    </a:r>
                  </a:p>
                </c:rich>
              </c:tx>
              <c:dLblPos val="outEnd"/>
              <c:showLegendKey val="0"/>
              <c:showVal val="1"/>
              <c:showCatName val="0"/>
              <c:showSerName val="0"/>
              <c:showPercent val="0"/>
              <c:showBubbleSize val="0"/>
            </c:dLbl>
            <c:dLbl>
              <c:idx val="6"/>
              <c:layout/>
              <c:tx>
                <c:rich>
                  <a:bodyPr/>
                  <a:lstStyle/>
                  <a:p>
                    <a:r>
                      <a:rPr lang="en-US" sz="1000"/>
                      <a:t>-11.55%***</a:t>
                    </a:r>
                  </a:p>
                </c:rich>
              </c:tx>
              <c:dLblPos val="outEnd"/>
              <c:showLegendKey val="0"/>
              <c:showVal val="1"/>
              <c:showCatName val="0"/>
              <c:showSerName val="0"/>
              <c:showPercent val="0"/>
              <c:showBubbleSize val="0"/>
            </c:dLbl>
            <c:dLbl>
              <c:idx val="8"/>
              <c:layout/>
              <c:tx>
                <c:rich>
                  <a:bodyPr/>
                  <a:lstStyle/>
                  <a:p>
                    <a:r>
                      <a:rPr lang="en-US" sz="1000"/>
                      <a:t>8.65%**</a:t>
                    </a:r>
                  </a:p>
                </c:rich>
              </c:tx>
              <c:dLblPos val="outEnd"/>
              <c:showLegendKey val="0"/>
              <c:showVal val="1"/>
              <c:showCatName val="0"/>
              <c:showSerName val="0"/>
              <c:showPercent val="0"/>
              <c:showBubbleSize val="0"/>
            </c:dLbl>
            <c:dLbl>
              <c:idx val="9"/>
              <c:layout/>
              <c:tx>
                <c:rich>
                  <a:bodyPr/>
                  <a:lstStyle/>
                  <a:p>
                    <a:r>
                      <a:rPr lang="en-US" sz="1000"/>
                      <a:t>10.53%***</a:t>
                    </a:r>
                  </a:p>
                </c:rich>
              </c:tx>
              <c:dLblPos val="outEnd"/>
              <c:showLegendKey val="0"/>
              <c:showVal val="1"/>
              <c:showCatName val="0"/>
              <c:showSerName val="0"/>
              <c:showPercent val="0"/>
              <c:showBubbleSize val="0"/>
            </c:dLbl>
            <c:txPr>
              <a:bodyPr/>
              <a:lstStyle/>
              <a:p>
                <a:pPr>
                  <a:defRPr sz="1000"/>
                </a:pPr>
                <a:endParaRPr lang="en-US"/>
              </a:p>
            </c:txPr>
            <c:dLblPos val="outEnd"/>
            <c:showLegendKey val="0"/>
            <c:showVal val="1"/>
            <c:showCatName val="0"/>
            <c:showSerName val="0"/>
            <c:showPercent val="0"/>
            <c:showBubbleSize val="0"/>
            <c:showLeaderLines val="0"/>
          </c:dLbls>
          <c:cat>
            <c:strRef>
              <c:f>Sheet1!$B$4:$B$17</c:f>
              <c:strCache>
                <c:ptCount val="14"/>
                <c:pt idx="0">
                  <c:v>No Party,
No Motiv.</c:v>
                </c:pt>
                <c:pt idx="1">
                  <c:v>No Party,
Directional</c:v>
                </c:pt>
                <c:pt idx="2">
                  <c:v>Same Party,
No Motiv.</c:v>
                </c:pt>
                <c:pt idx="3">
                  <c:v>Same Party,
Directional</c:v>
                </c:pt>
                <c:pt idx="4">
                  <c:v>Same Party,
Accuracy</c:v>
                </c:pt>
                <c:pt idx="5">
                  <c:v>Other Party,
No Motiv.</c:v>
                </c:pt>
                <c:pt idx="6">
                  <c:v>Other Party,
Directional</c:v>
                </c:pt>
                <c:pt idx="7">
                  <c:v>Other Party,
Accuracy</c:v>
                </c:pt>
                <c:pt idx="8">
                  <c:v>Consensus,
No Motiv.</c:v>
                </c:pt>
                <c:pt idx="9">
                  <c:v>Consensus
Directional</c:v>
                </c:pt>
                <c:pt idx="10">
                  <c:v>Consensus
Accuracy</c:v>
                </c:pt>
                <c:pt idx="11">
                  <c:v>Bi-Partisan,
No Motiv.</c:v>
                </c:pt>
                <c:pt idx="12">
                  <c:v>Bi-Partisan
Directional</c:v>
                </c:pt>
                <c:pt idx="13">
                  <c:v>Bi-Partisan,
Accuracy</c:v>
                </c:pt>
              </c:strCache>
            </c:strRef>
          </c:cat>
          <c:val>
            <c:numRef>
              <c:f>Sheet1!$C$4:$C$17</c:f>
              <c:numCache>
                <c:formatCode>0.00%</c:formatCode>
                <c:ptCount val="14"/>
                <c:pt idx="0">
                  <c:v>6.4278185714285688E-2</c:v>
                </c:pt>
                <c:pt idx="1">
                  <c:v>6.8217485714285681E-2</c:v>
                </c:pt>
                <c:pt idx="2">
                  <c:v>7.6019871428571473E-2</c:v>
                </c:pt>
                <c:pt idx="3">
                  <c:v>0.13965780000000003</c:v>
                </c:pt>
                <c:pt idx="4">
                  <c:v>-2.4636657142857191E-2</c:v>
                </c:pt>
                <c:pt idx="5">
                  <c:v>-9.9175828571429481E-2</c:v>
                </c:pt>
                <c:pt idx="6">
                  <c:v>-0.11552921428571426</c:v>
                </c:pt>
                <c:pt idx="7">
                  <c:v>1.9809128571428601E-2</c:v>
                </c:pt>
                <c:pt idx="8">
                  <c:v>8.6538457142857267E-2</c:v>
                </c:pt>
                <c:pt idx="9">
                  <c:v>0.10532324285714338</c:v>
                </c:pt>
                <c:pt idx="10">
                  <c:v>3.6880928571428759E-2</c:v>
                </c:pt>
                <c:pt idx="11">
                  <c:v>1.7815514285714283E-2</c:v>
                </c:pt>
                <c:pt idx="12">
                  <c:v>4.1370385714285696E-2</c:v>
                </c:pt>
                <c:pt idx="13">
                  <c:v>2.5220571428572298E-3</c:v>
                </c:pt>
              </c:numCache>
            </c:numRef>
          </c:val>
        </c:ser>
        <c:dLbls>
          <c:showLegendKey val="0"/>
          <c:showVal val="1"/>
          <c:showCatName val="0"/>
          <c:showSerName val="0"/>
          <c:showPercent val="0"/>
          <c:showBubbleSize val="0"/>
        </c:dLbls>
        <c:gapWidth val="150"/>
        <c:axId val="132216704"/>
        <c:axId val="138434048"/>
      </c:barChart>
      <c:catAx>
        <c:axId val="132216704"/>
        <c:scaling>
          <c:orientation val="minMax"/>
        </c:scaling>
        <c:delete val="0"/>
        <c:axPos val="b"/>
        <c:title>
          <c:tx>
            <c:rich>
              <a:bodyPr/>
              <a:lstStyle/>
              <a:p>
                <a:pPr>
                  <a:defRPr sz="1000" b="1"/>
                </a:pPr>
                <a:r>
                  <a:rPr lang="en-US" sz="1000" b="1"/>
                  <a:t>Conditions</a:t>
                </a:r>
              </a:p>
            </c:rich>
          </c:tx>
          <c:layout>
            <c:manualLayout>
              <c:xMode val="edge"/>
              <c:yMode val="edge"/>
              <c:x val="0.46675109361329825"/>
              <c:y val="0.84303037577619866"/>
            </c:manualLayout>
          </c:layout>
          <c:overlay val="0"/>
        </c:title>
        <c:numFmt formatCode="General" sourceLinked="1"/>
        <c:majorTickMark val="out"/>
        <c:minorTickMark val="none"/>
        <c:tickLblPos val="low"/>
        <c:txPr>
          <a:bodyPr/>
          <a:lstStyle/>
          <a:p>
            <a:pPr>
              <a:defRPr sz="850"/>
            </a:pPr>
            <a:endParaRPr lang="en-US"/>
          </a:p>
        </c:txPr>
        <c:crossAx val="138434048"/>
        <c:crosses val="autoZero"/>
        <c:auto val="1"/>
        <c:lblAlgn val="ctr"/>
        <c:lblOffset val="100"/>
        <c:noMultiLvlLbl val="0"/>
      </c:catAx>
      <c:valAx>
        <c:axId val="138434048"/>
        <c:scaling>
          <c:orientation val="minMax"/>
        </c:scaling>
        <c:delete val="0"/>
        <c:axPos val="l"/>
        <c:majorGridlines/>
        <c:title>
          <c:tx>
            <c:rich>
              <a:bodyPr rot="-5400000" vert="horz"/>
              <a:lstStyle/>
              <a:p>
                <a:pPr>
                  <a:defRPr sz="1000" b="1"/>
                </a:pPr>
                <a:r>
                  <a:rPr lang="en-US" sz="1000" b="1"/>
                  <a:t>Shift in Support
(Relative to Control)</a:t>
                </a:r>
              </a:p>
            </c:rich>
          </c:tx>
          <c:layout/>
          <c:overlay val="0"/>
        </c:title>
        <c:numFmt formatCode="0%" sourceLinked="0"/>
        <c:majorTickMark val="out"/>
        <c:minorTickMark val="none"/>
        <c:tickLblPos val="nextTo"/>
        <c:txPr>
          <a:bodyPr/>
          <a:lstStyle/>
          <a:p>
            <a:pPr>
              <a:defRPr sz="800"/>
            </a:pPr>
            <a:endParaRPr lang="en-US"/>
          </a:p>
        </c:txPr>
        <c:crossAx val="132216704"/>
        <c:crosses val="autoZero"/>
        <c:crossBetween val="between"/>
      </c:valAx>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Support</a:t>
            </a:r>
            <a:r>
              <a:rPr lang="en-US" sz="1200" baseline="0"/>
              <a:t> for 2007 Energy Act</a:t>
            </a:r>
          </a:p>
          <a:p>
            <a:pPr>
              <a:defRPr sz="1200"/>
            </a:pPr>
            <a:r>
              <a:rPr lang="en-US" sz="1200" baseline="0"/>
              <a:t>(All Respondents)</a:t>
            </a:r>
            <a:endParaRPr lang="en-US" sz="1200"/>
          </a:p>
        </c:rich>
      </c:tx>
      <c:layout/>
      <c:overlay val="0"/>
    </c:title>
    <c:autoTitleDeleted val="0"/>
    <c:plotArea>
      <c:layout>
        <c:manualLayout>
          <c:layoutTarget val="inner"/>
          <c:xMode val="edge"/>
          <c:yMode val="edge"/>
          <c:x val="0.13212729658792827"/>
          <c:y val="0.11015171884002301"/>
          <c:w val="0.83731714785651756"/>
          <c:h val="0.61761042826963763"/>
        </c:manualLayout>
      </c:layout>
      <c:barChart>
        <c:barDir val="col"/>
        <c:grouping val="clustered"/>
        <c:varyColors val="0"/>
        <c:ser>
          <c:idx val="0"/>
          <c:order val="0"/>
          <c:spPr>
            <a:solidFill>
              <a:schemeClr val="tx1"/>
            </a:solidFill>
          </c:spPr>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7030A0"/>
              </a:solidFill>
            </c:spPr>
          </c:dPt>
          <c:dPt>
            <c:idx val="9"/>
            <c:invertIfNegative val="0"/>
            <c:bubble3D val="0"/>
            <c:spPr>
              <a:solidFill>
                <a:srgbClr val="7030A0"/>
              </a:solidFill>
            </c:spPr>
          </c:dPt>
          <c:dPt>
            <c:idx val="10"/>
            <c:invertIfNegative val="0"/>
            <c:bubble3D val="0"/>
            <c:spPr>
              <a:solidFill>
                <a:srgbClr val="7030A0"/>
              </a:solidFill>
            </c:spPr>
          </c:dPt>
          <c:dPt>
            <c:idx val="11"/>
            <c:invertIfNegative val="0"/>
            <c:bubble3D val="0"/>
            <c:spPr>
              <a:solidFill>
                <a:srgbClr val="00B0F0"/>
              </a:solidFill>
            </c:spPr>
          </c:dPt>
          <c:dPt>
            <c:idx val="12"/>
            <c:invertIfNegative val="0"/>
            <c:bubble3D val="0"/>
            <c:spPr>
              <a:solidFill>
                <a:srgbClr val="00B0F0"/>
              </a:solidFill>
            </c:spPr>
          </c:dPt>
          <c:dLbls>
            <c:dLbl>
              <c:idx val="0"/>
              <c:layout/>
              <c:tx>
                <c:rich>
                  <a:bodyPr/>
                  <a:lstStyle/>
                  <a:p>
                    <a:r>
                      <a:rPr lang="en-US" sz="1000"/>
                      <a:t>6.43%*</a:t>
                    </a:r>
                  </a:p>
                </c:rich>
              </c:tx>
              <c:dLblPos val="outEnd"/>
              <c:showLegendKey val="0"/>
              <c:showVal val="1"/>
              <c:showCatName val="0"/>
              <c:showSerName val="0"/>
              <c:showPercent val="0"/>
              <c:showBubbleSize val="0"/>
            </c:dLbl>
            <c:dLbl>
              <c:idx val="1"/>
              <c:layout/>
              <c:tx>
                <c:rich>
                  <a:bodyPr/>
                  <a:lstStyle/>
                  <a:p>
                    <a:r>
                      <a:rPr lang="en-US" sz="1000"/>
                      <a:t>6.82%**</a:t>
                    </a:r>
                  </a:p>
                </c:rich>
              </c:tx>
              <c:dLblPos val="outEnd"/>
              <c:showLegendKey val="0"/>
              <c:showVal val="1"/>
              <c:showCatName val="0"/>
              <c:showSerName val="0"/>
              <c:showPercent val="0"/>
              <c:showBubbleSize val="0"/>
            </c:dLbl>
            <c:dLbl>
              <c:idx val="2"/>
              <c:layout/>
              <c:tx>
                <c:rich>
                  <a:bodyPr/>
                  <a:lstStyle/>
                  <a:p>
                    <a:r>
                      <a:rPr lang="en-US" sz="1000"/>
                      <a:t>7.60%**</a:t>
                    </a:r>
                  </a:p>
                </c:rich>
              </c:tx>
              <c:dLblPos val="outEnd"/>
              <c:showLegendKey val="0"/>
              <c:showVal val="1"/>
              <c:showCatName val="0"/>
              <c:showSerName val="0"/>
              <c:showPercent val="0"/>
              <c:showBubbleSize val="0"/>
            </c:dLbl>
            <c:dLbl>
              <c:idx val="3"/>
              <c:layout/>
              <c:tx>
                <c:rich>
                  <a:bodyPr/>
                  <a:lstStyle/>
                  <a:p>
                    <a:r>
                      <a:rPr lang="en-US" sz="1000"/>
                      <a:t>13.97%***</a:t>
                    </a:r>
                  </a:p>
                </c:rich>
              </c:tx>
              <c:dLblPos val="outEnd"/>
              <c:showLegendKey val="0"/>
              <c:showVal val="1"/>
              <c:showCatName val="0"/>
              <c:showSerName val="0"/>
              <c:showPercent val="0"/>
              <c:showBubbleSize val="0"/>
            </c:dLbl>
            <c:dLbl>
              <c:idx val="5"/>
              <c:layout/>
              <c:tx>
                <c:rich>
                  <a:bodyPr/>
                  <a:lstStyle/>
                  <a:p>
                    <a:r>
                      <a:rPr lang="en-US" sz="1000"/>
                      <a:t>-9.92%***</a:t>
                    </a:r>
                  </a:p>
                </c:rich>
              </c:tx>
              <c:dLblPos val="outEnd"/>
              <c:showLegendKey val="0"/>
              <c:showVal val="1"/>
              <c:showCatName val="0"/>
              <c:showSerName val="0"/>
              <c:showPercent val="0"/>
              <c:showBubbleSize val="0"/>
            </c:dLbl>
            <c:dLbl>
              <c:idx val="6"/>
              <c:layout/>
              <c:tx>
                <c:rich>
                  <a:bodyPr/>
                  <a:lstStyle/>
                  <a:p>
                    <a:r>
                      <a:rPr lang="en-US" sz="1000"/>
                      <a:t>-11.55%***</a:t>
                    </a:r>
                  </a:p>
                </c:rich>
              </c:tx>
              <c:dLblPos val="outEnd"/>
              <c:showLegendKey val="0"/>
              <c:showVal val="1"/>
              <c:showCatName val="0"/>
              <c:showSerName val="0"/>
              <c:showPercent val="0"/>
              <c:showBubbleSize val="0"/>
            </c:dLbl>
            <c:dLbl>
              <c:idx val="8"/>
              <c:layout/>
              <c:tx>
                <c:rich>
                  <a:bodyPr/>
                  <a:lstStyle/>
                  <a:p>
                    <a:r>
                      <a:rPr lang="en-US" sz="1000"/>
                      <a:t>8.65%**</a:t>
                    </a:r>
                  </a:p>
                </c:rich>
              </c:tx>
              <c:dLblPos val="outEnd"/>
              <c:showLegendKey val="0"/>
              <c:showVal val="1"/>
              <c:showCatName val="0"/>
              <c:showSerName val="0"/>
              <c:showPercent val="0"/>
              <c:showBubbleSize val="0"/>
            </c:dLbl>
            <c:dLbl>
              <c:idx val="9"/>
              <c:layout/>
              <c:tx>
                <c:rich>
                  <a:bodyPr/>
                  <a:lstStyle/>
                  <a:p>
                    <a:r>
                      <a:rPr lang="en-US" sz="1000"/>
                      <a:t>10.53%***</a:t>
                    </a:r>
                  </a:p>
                </c:rich>
              </c:tx>
              <c:dLblPos val="outEnd"/>
              <c:showLegendKey val="0"/>
              <c:showVal val="1"/>
              <c:showCatName val="0"/>
              <c:showSerName val="0"/>
              <c:showPercent val="0"/>
              <c:showBubbleSize val="0"/>
            </c:dLbl>
            <c:txPr>
              <a:bodyPr/>
              <a:lstStyle/>
              <a:p>
                <a:pPr>
                  <a:defRPr sz="1000"/>
                </a:pPr>
                <a:endParaRPr lang="en-US"/>
              </a:p>
            </c:txPr>
            <c:dLblPos val="outEnd"/>
            <c:showLegendKey val="0"/>
            <c:showVal val="1"/>
            <c:showCatName val="0"/>
            <c:showSerName val="0"/>
            <c:showPercent val="0"/>
            <c:showBubbleSize val="0"/>
            <c:showLeaderLines val="0"/>
          </c:dLbls>
          <c:cat>
            <c:strRef>
              <c:f>Sheet1!$B$4:$B$17</c:f>
              <c:strCache>
                <c:ptCount val="14"/>
                <c:pt idx="0">
                  <c:v>No Party,
No Motiv.</c:v>
                </c:pt>
                <c:pt idx="1">
                  <c:v>No Party,
Directional</c:v>
                </c:pt>
                <c:pt idx="2">
                  <c:v>Same Party,
No Motiv.</c:v>
                </c:pt>
                <c:pt idx="3">
                  <c:v>Same Party,
Directional</c:v>
                </c:pt>
                <c:pt idx="4">
                  <c:v>Same Party,
Accuracy</c:v>
                </c:pt>
                <c:pt idx="5">
                  <c:v>Other Party,
No Motiv.</c:v>
                </c:pt>
                <c:pt idx="6">
                  <c:v>Other Party,
Directional</c:v>
                </c:pt>
                <c:pt idx="7">
                  <c:v>Other Party,
Accuracy</c:v>
                </c:pt>
                <c:pt idx="8">
                  <c:v>Consensus,
No Motiv.</c:v>
                </c:pt>
                <c:pt idx="9">
                  <c:v>Consensus
Directional</c:v>
                </c:pt>
                <c:pt idx="10">
                  <c:v>Consensus
Accuracy</c:v>
                </c:pt>
                <c:pt idx="11">
                  <c:v>Bi-Partisan,
No Motiv.</c:v>
                </c:pt>
                <c:pt idx="12">
                  <c:v>Bi-Partisan
Directional</c:v>
                </c:pt>
                <c:pt idx="13">
                  <c:v>Bi-Partisan,
Accuracy</c:v>
                </c:pt>
              </c:strCache>
            </c:strRef>
          </c:cat>
          <c:val>
            <c:numRef>
              <c:f>Sheet1!$C$4:$C$17</c:f>
              <c:numCache>
                <c:formatCode>0.00%</c:formatCode>
                <c:ptCount val="14"/>
                <c:pt idx="0">
                  <c:v>6.4278185714285688E-2</c:v>
                </c:pt>
                <c:pt idx="1">
                  <c:v>6.8217485714285681E-2</c:v>
                </c:pt>
                <c:pt idx="2">
                  <c:v>7.6019871428571473E-2</c:v>
                </c:pt>
                <c:pt idx="3">
                  <c:v>0.13965780000000003</c:v>
                </c:pt>
                <c:pt idx="4">
                  <c:v>-2.4636657142857191E-2</c:v>
                </c:pt>
                <c:pt idx="5">
                  <c:v>-9.9175828571429481E-2</c:v>
                </c:pt>
                <c:pt idx="6">
                  <c:v>-0.11552921428571426</c:v>
                </c:pt>
                <c:pt idx="7">
                  <c:v>1.9809128571428601E-2</c:v>
                </c:pt>
                <c:pt idx="8">
                  <c:v>8.6538457142857267E-2</c:v>
                </c:pt>
                <c:pt idx="9">
                  <c:v>0.10532324285714338</c:v>
                </c:pt>
                <c:pt idx="10">
                  <c:v>3.6880928571428759E-2</c:v>
                </c:pt>
                <c:pt idx="11">
                  <c:v>1.7815514285714283E-2</c:v>
                </c:pt>
                <c:pt idx="12">
                  <c:v>4.1370385714285696E-2</c:v>
                </c:pt>
                <c:pt idx="13">
                  <c:v>2.5220571428572298E-3</c:v>
                </c:pt>
              </c:numCache>
            </c:numRef>
          </c:val>
        </c:ser>
        <c:dLbls>
          <c:showLegendKey val="0"/>
          <c:showVal val="1"/>
          <c:showCatName val="0"/>
          <c:showSerName val="0"/>
          <c:showPercent val="0"/>
          <c:showBubbleSize val="0"/>
        </c:dLbls>
        <c:gapWidth val="150"/>
        <c:axId val="138563968"/>
        <c:axId val="138565888"/>
      </c:barChart>
      <c:catAx>
        <c:axId val="138563968"/>
        <c:scaling>
          <c:orientation val="minMax"/>
        </c:scaling>
        <c:delete val="0"/>
        <c:axPos val="b"/>
        <c:title>
          <c:tx>
            <c:rich>
              <a:bodyPr/>
              <a:lstStyle/>
              <a:p>
                <a:pPr>
                  <a:defRPr sz="1000" b="1"/>
                </a:pPr>
                <a:r>
                  <a:rPr lang="en-US" sz="1000" b="1"/>
                  <a:t>Conditions</a:t>
                </a:r>
              </a:p>
            </c:rich>
          </c:tx>
          <c:layout>
            <c:manualLayout>
              <c:xMode val="edge"/>
              <c:yMode val="edge"/>
              <c:x val="0.46675109361329825"/>
              <c:y val="0.84303037577619866"/>
            </c:manualLayout>
          </c:layout>
          <c:overlay val="0"/>
        </c:title>
        <c:numFmt formatCode="General" sourceLinked="1"/>
        <c:majorTickMark val="out"/>
        <c:minorTickMark val="none"/>
        <c:tickLblPos val="low"/>
        <c:txPr>
          <a:bodyPr/>
          <a:lstStyle/>
          <a:p>
            <a:pPr>
              <a:defRPr sz="850"/>
            </a:pPr>
            <a:endParaRPr lang="en-US"/>
          </a:p>
        </c:txPr>
        <c:crossAx val="138565888"/>
        <c:crosses val="autoZero"/>
        <c:auto val="1"/>
        <c:lblAlgn val="ctr"/>
        <c:lblOffset val="100"/>
        <c:noMultiLvlLbl val="0"/>
      </c:catAx>
      <c:valAx>
        <c:axId val="138565888"/>
        <c:scaling>
          <c:orientation val="minMax"/>
        </c:scaling>
        <c:delete val="0"/>
        <c:axPos val="l"/>
        <c:majorGridlines/>
        <c:title>
          <c:tx>
            <c:rich>
              <a:bodyPr rot="-5400000" vert="horz"/>
              <a:lstStyle/>
              <a:p>
                <a:pPr>
                  <a:defRPr sz="1000" b="1"/>
                </a:pPr>
                <a:r>
                  <a:rPr lang="en-US" sz="1000" b="1"/>
                  <a:t>Shift in Support
(Relative to Control)</a:t>
                </a:r>
              </a:p>
            </c:rich>
          </c:tx>
          <c:layout/>
          <c:overlay val="0"/>
        </c:title>
        <c:numFmt formatCode="0%" sourceLinked="0"/>
        <c:majorTickMark val="out"/>
        <c:minorTickMark val="none"/>
        <c:tickLblPos val="nextTo"/>
        <c:txPr>
          <a:bodyPr/>
          <a:lstStyle/>
          <a:p>
            <a:pPr>
              <a:defRPr sz="800"/>
            </a:pPr>
            <a:endParaRPr lang="en-US"/>
          </a:p>
        </c:txPr>
        <c:crossAx val="138563968"/>
        <c:crosses val="autoZero"/>
        <c:crossBetween val="between"/>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0.45864</cdr:x>
      <cdr:y>0.84146</cdr:y>
    </cdr:from>
    <cdr:to>
      <cdr:x>1</cdr:x>
      <cdr:y>0.89796</cdr:y>
    </cdr:to>
    <cdr:sp macro="" textlink="">
      <cdr:nvSpPr>
        <cdr:cNvPr id="4" name="Text Box 4"/>
        <cdr:cNvSpPr txBox="1">
          <a:spLocks xmlns:a="http://schemas.openxmlformats.org/drawingml/2006/main" noChangeArrowheads="1"/>
        </cdr:cNvSpPr>
      </cdr:nvSpPr>
      <cdr:spPr bwMode="auto">
        <a:xfrm xmlns:a="http://schemas.openxmlformats.org/drawingml/2006/main">
          <a:off x="4572000" y="5257800"/>
          <a:ext cx="4950196" cy="3530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0" i="0" u="none" strike="noStrike" baseline="0" dirty="0">
              <a:solidFill>
                <a:srgbClr val="000000"/>
              </a:solidFill>
              <a:latin typeface="+mn-lt"/>
              <a:cs typeface="Arial"/>
            </a:rPr>
            <a:t>                                                     </a:t>
          </a:r>
          <a:r>
            <a:rPr lang="en-US" sz="800" b="0" i="0" u="none" strike="noStrike" baseline="0" dirty="0" smtClean="0">
              <a:solidFill>
                <a:srgbClr val="000000"/>
              </a:solidFill>
              <a:latin typeface="+mn-lt"/>
              <a:cs typeface="Arial"/>
            </a:rPr>
            <a:t>                                                </a:t>
          </a:r>
          <a:r>
            <a:rPr lang="en-US" sz="800" b="0" i="0" u="none" strike="noStrike" baseline="0" dirty="0">
              <a:solidFill>
                <a:srgbClr val="000000"/>
              </a:solidFill>
              <a:latin typeface="+mn-lt"/>
              <a:cs typeface="Arial"/>
            </a:rPr>
            <a:t>***p≤.01; **p≤.05; *p≤.10, one-tailed</a:t>
          </a:r>
        </a:p>
      </cdr:txBody>
    </cdr:sp>
  </cdr:relSizeAnchor>
</c:userShapes>
</file>

<file path=ppt/drawings/drawing2.xml><?xml version="1.0" encoding="utf-8"?>
<c:userShapes xmlns:c="http://schemas.openxmlformats.org/drawingml/2006/chart">
  <cdr:relSizeAnchor xmlns:cdr="http://schemas.openxmlformats.org/drawingml/2006/chartDrawing">
    <cdr:from>
      <cdr:x>0.45864</cdr:x>
      <cdr:y>0.84146</cdr:y>
    </cdr:from>
    <cdr:to>
      <cdr:x>1</cdr:x>
      <cdr:y>0.89796</cdr:y>
    </cdr:to>
    <cdr:sp macro="" textlink="">
      <cdr:nvSpPr>
        <cdr:cNvPr id="4" name="Text Box 4"/>
        <cdr:cNvSpPr txBox="1">
          <a:spLocks xmlns:a="http://schemas.openxmlformats.org/drawingml/2006/main" noChangeArrowheads="1"/>
        </cdr:cNvSpPr>
      </cdr:nvSpPr>
      <cdr:spPr bwMode="auto">
        <a:xfrm xmlns:a="http://schemas.openxmlformats.org/drawingml/2006/main">
          <a:off x="4572000" y="5257800"/>
          <a:ext cx="4950196" cy="3530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0" i="0" u="none" strike="noStrike" baseline="0" dirty="0">
              <a:solidFill>
                <a:srgbClr val="000000"/>
              </a:solidFill>
              <a:latin typeface="+mn-lt"/>
              <a:cs typeface="Arial"/>
            </a:rPr>
            <a:t>                                                     </a:t>
          </a:r>
          <a:r>
            <a:rPr lang="en-US" sz="800" b="0" i="0" u="none" strike="noStrike" baseline="0" dirty="0" smtClean="0">
              <a:solidFill>
                <a:srgbClr val="000000"/>
              </a:solidFill>
              <a:latin typeface="+mn-lt"/>
              <a:cs typeface="Arial"/>
            </a:rPr>
            <a:t>                                                </a:t>
          </a:r>
          <a:r>
            <a:rPr lang="en-US" sz="800" b="0" i="0" u="none" strike="noStrike" baseline="0" dirty="0">
              <a:solidFill>
                <a:srgbClr val="000000"/>
              </a:solidFill>
              <a:latin typeface="+mn-lt"/>
              <a:cs typeface="Arial"/>
            </a:rPr>
            <a:t>***p≤.01; **p≤.05; *p≤.10, one-tailed</a:t>
          </a:r>
        </a:p>
      </cdr:txBody>
    </cdr:sp>
  </cdr:relSizeAnchor>
  <cdr:relSizeAnchor xmlns:cdr="http://schemas.openxmlformats.org/drawingml/2006/chartDrawing">
    <cdr:from>
      <cdr:x>0.42063</cdr:x>
      <cdr:y>0.39024</cdr:y>
    </cdr:from>
    <cdr:to>
      <cdr:x>0.56349</cdr:x>
      <cdr:y>0.81707</cdr:y>
    </cdr:to>
    <cdr:sp macro="" textlink="">
      <cdr:nvSpPr>
        <cdr:cNvPr id="3" name="Oval 2"/>
        <cdr:cNvSpPr/>
      </cdr:nvSpPr>
      <cdr:spPr bwMode="auto">
        <a:xfrm xmlns:a="http://schemas.openxmlformats.org/drawingml/2006/main">
          <a:off x="4038600" y="2438400"/>
          <a:ext cx="1371600" cy="2667000"/>
        </a:xfrm>
        <a:prstGeom xmlns:a="http://schemas.openxmlformats.org/drawingml/2006/main" prst="ellipse">
          <a:avLst/>
        </a:prstGeom>
        <a:noFill xmlns:a="http://schemas.openxmlformats.org/drawingml/2006/main"/>
        <a:ln xmlns:a="http://schemas.openxmlformats.org/drawingml/2006/main" w="12700" cap="flat" cmpd="sng" algn="ctr">
          <a:solidFill>
            <a:srgbClr val="000000"/>
          </a:solidFill>
          <a:prstDash val="solid"/>
          <a:round/>
          <a:headEnd type="none" w="sm" len="sm"/>
          <a:tailEnd type="none" w="sm" len="sm"/>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sz="2400" b="1" i="1" kern="1200">
              <a:solidFill>
                <a:srgbClr val="000000"/>
              </a:solidFill>
              <a:latin typeface="Arial" charset="0"/>
            </a:defRPr>
          </a:lvl1pPr>
          <a:lvl2pPr marL="457200" algn="ctr" rtl="0" eaLnBrk="0" fontAlgn="base" hangingPunct="0">
            <a:spcBef>
              <a:spcPct val="0"/>
            </a:spcBef>
            <a:spcAft>
              <a:spcPct val="0"/>
            </a:spcAft>
            <a:defRPr sz="2400" b="1" i="1" kern="1200">
              <a:solidFill>
                <a:srgbClr val="000000"/>
              </a:solidFill>
              <a:latin typeface="Arial" charset="0"/>
            </a:defRPr>
          </a:lvl2pPr>
          <a:lvl3pPr marL="914400" algn="ctr" rtl="0" eaLnBrk="0" fontAlgn="base" hangingPunct="0">
            <a:spcBef>
              <a:spcPct val="0"/>
            </a:spcBef>
            <a:spcAft>
              <a:spcPct val="0"/>
            </a:spcAft>
            <a:defRPr sz="2400" b="1" i="1" kern="1200">
              <a:solidFill>
                <a:srgbClr val="000000"/>
              </a:solidFill>
              <a:latin typeface="Arial" charset="0"/>
            </a:defRPr>
          </a:lvl3pPr>
          <a:lvl4pPr marL="1371600" algn="ctr" rtl="0" eaLnBrk="0" fontAlgn="base" hangingPunct="0">
            <a:spcBef>
              <a:spcPct val="0"/>
            </a:spcBef>
            <a:spcAft>
              <a:spcPct val="0"/>
            </a:spcAft>
            <a:defRPr sz="2400" b="1" i="1" kern="1200">
              <a:solidFill>
                <a:srgbClr val="000000"/>
              </a:solidFill>
              <a:latin typeface="Arial" charset="0"/>
            </a:defRPr>
          </a:lvl4pPr>
          <a:lvl5pPr marL="1828800" algn="ctr" rtl="0" eaLnBrk="0" fontAlgn="base" hangingPunct="0">
            <a:spcBef>
              <a:spcPct val="0"/>
            </a:spcBef>
            <a:spcAft>
              <a:spcPct val="0"/>
            </a:spcAft>
            <a:defRPr sz="2400" b="1" i="1" kern="1200">
              <a:solidFill>
                <a:srgbClr val="000000"/>
              </a:solidFill>
              <a:latin typeface="Arial" charset="0"/>
            </a:defRPr>
          </a:lvl5pPr>
          <a:lvl6pPr marL="2286000" algn="l" defTabSz="914400" rtl="0" eaLnBrk="1" latinLnBrk="0" hangingPunct="1">
            <a:defRPr sz="2400" b="1" i="1" kern="1200">
              <a:solidFill>
                <a:srgbClr val="000000"/>
              </a:solidFill>
              <a:latin typeface="Arial" charset="0"/>
            </a:defRPr>
          </a:lvl6pPr>
          <a:lvl7pPr marL="2743200" algn="l" defTabSz="914400" rtl="0" eaLnBrk="1" latinLnBrk="0" hangingPunct="1">
            <a:defRPr sz="2400" b="1" i="1" kern="1200">
              <a:solidFill>
                <a:srgbClr val="000000"/>
              </a:solidFill>
              <a:latin typeface="Arial" charset="0"/>
            </a:defRPr>
          </a:lvl7pPr>
          <a:lvl8pPr marL="3200400" algn="l" defTabSz="914400" rtl="0" eaLnBrk="1" latinLnBrk="0" hangingPunct="1">
            <a:defRPr sz="2400" b="1" i="1" kern="1200">
              <a:solidFill>
                <a:srgbClr val="000000"/>
              </a:solidFill>
              <a:latin typeface="Arial" charset="0"/>
            </a:defRPr>
          </a:lvl8pPr>
          <a:lvl9pPr marL="3657600" algn="l" defTabSz="914400" rtl="0" eaLnBrk="1" latinLnBrk="0" hangingPunct="1">
            <a:defRPr sz="2400" b="1" i="1" kern="1200">
              <a:solidFill>
                <a:srgbClr val="000000"/>
              </a:solidFill>
              <a:latin typeface="Arial"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rgbClr val="000000"/>
            </a:solidFill>
            <a:effectLst/>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0.45864</cdr:x>
      <cdr:y>0.84146</cdr:y>
    </cdr:from>
    <cdr:to>
      <cdr:x>1</cdr:x>
      <cdr:y>0.89796</cdr:y>
    </cdr:to>
    <cdr:sp macro="" textlink="">
      <cdr:nvSpPr>
        <cdr:cNvPr id="4" name="Text Box 4"/>
        <cdr:cNvSpPr txBox="1">
          <a:spLocks xmlns:a="http://schemas.openxmlformats.org/drawingml/2006/main" noChangeArrowheads="1"/>
        </cdr:cNvSpPr>
      </cdr:nvSpPr>
      <cdr:spPr bwMode="auto">
        <a:xfrm xmlns:a="http://schemas.openxmlformats.org/drawingml/2006/main">
          <a:off x="4572000" y="5257800"/>
          <a:ext cx="4950196" cy="3530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0" i="0" u="none" strike="noStrike" baseline="0" dirty="0">
              <a:solidFill>
                <a:srgbClr val="000000"/>
              </a:solidFill>
              <a:latin typeface="+mn-lt"/>
              <a:cs typeface="Arial"/>
            </a:rPr>
            <a:t>                                                     </a:t>
          </a:r>
          <a:r>
            <a:rPr lang="en-US" sz="800" b="0" i="0" u="none" strike="noStrike" baseline="0" dirty="0" smtClean="0">
              <a:solidFill>
                <a:srgbClr val="000000"/>
              </a:solidFill>
              <a:latin typeface="+mn-lt"/>
              <a:cs typeface="Arial"/>
            </a:rPr>
            <a:t>                                                </a:t>
          </a:r>
          <a:r>
            <a:rPr lang="en-US" sz="800" b="0" i="0" u="none" strike="noStrike" baseline="0" dirty="0">
              <a:solidFill>
                <a:srgbClr val="000000"/>
              </a:solidFill>
              <a:latin typeface="+mn-lt"/>
              <a:cs typeface="Arial"/>
            </a:rPr>
            <a:t>***p≤.01; **p≤.05; *p≤.10, one-tailed</a:t>
          </a:r>
        </a:p>
      </cdr:txBody>
    </cdr:sp>
  </cdr:relSizeAnchor>
  <cdr:relSizeAnchor xmlns:cdr="http://schemas.openxmlformats.org/drawingml/2006/chartDrawing">
    <cdr:from>
      <cdr:x>0.60317</cdr:x>
      <cdr:y>0.15854</cdr:y>
    </cdr:from>
    <cdr:to>
      <cdr:x>0.74603</cdr:x>
      <cdr:y>0.58537</cdr:y>
    </cdr:to>
    <cdr:sp macro="" textlink="">
      <cdr:nvSpPr>
        <cdr:cNvPr id="3" name="Oval 2"/>
        <cdr:cNvSpPr/>
      </cdr:nvSpPr>
      <cdr:spPr bwMode="auto">
        <a:xfrm xmlns:a="http://schemas.openxmlformats.org/drawingml/2006/main">
          <a:off x="5791200" y="990600"/>
          <a:ext cx="1371600" cy="2667000"/>
        </a:xfrm>
        <a:prstGeom xmlns:a="http://schemas.openxmlformats.org/drawingml/2006/main" prst="ellipse">
          <a:avLst/>
        </a:prstGeom>
        <a:noFill xmlns:a="http://schemas.openxmlformats.org/drawingml/2006/main"/>
        <a:ln xmlns:a="http://schemas.openxmlformats.org/drawingml/2006/main" w="12700" cap="flat" cmpd="sng" algn="ctr">
          <a:solidFill>
            <a:srgbClr val="000000"/>
          </a:solidFill>
          <a:prstDash val="solid"/>
          <a:round/>
          <a:headEnd type="none" w="sm" len="sm"/>
          <a:tailEnd type="none" w="sm" len="sm"/>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rgbClr val="000000"/>
            </a:solidFill>
            <a:effectLst/>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0.45864</cdr:x>
      <cdr:y>0.84146</cdr:y>
    </cdr:from>
    <cdr:to>
      <cdr:x>1</cdr:x>
      <cdr:y>0.89796</cdr:y>
    </cdr:to>
    <cdr:sp macro="" textlink="">
      <cdr:nvSpPr>
        <cdr:cNvPr id="4" name="Text Box 4"/>
        <cdr:cNvSpPr txBox="1">
          <a:spLocks xmlns:a="http://schemas.openxmlformats.org/drawingml/2006/main" noChangeArrowheads="1"/>
        </cdr:cNvSpPr>
      </cdr:nvSpPr>
      <cdr:spPr bwMode="auto">
        <a:xfrm xmlns:a="http://schemas.openxmlformats.org/drawingml/2006/main">
          <a:off x="4572000" y="5257800"/>
          <a:ext cx="4950196" cy="3530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0" i="0" u="none" strike="noStrike" baseline="0" dirty="0">
              <a:solidFill>
                <a:srgbClr val="000000"/>
              </a:solidFill>
              <a:latin typeface="+mn-lt"/>
              <a:cs typeface="Arial"/>
            </a:rPr>
            <a:t>                                                     </a:t>
          </a:r>
          <a:r>
            <a:rPr lang="en-US" sz="800" b="0" i="0" u="none" strike="noStrike" baseline="0" dirty="0" smtClean="0">
              <a:solidFill>
                <a:srgbClr val="000000"/>
              </a:solidFill>
              <a:latin typeface="+mn-lt"/>
              <a:cs typeface="Arial"/>
            </a:rPr>
            <a:t>                                                </a:t>
          </a:r>
          <a:r>
            <a:rPr lang="en-US" sz="800" b="0" i="0" u="none" strike="noStrike" baseline="0" dirty="0">
              <a:solidFill>
                <a:srgbClr val="000000"/>
              </a:solidFill>
              <a:latin typeface="+mn-lt"/>
              <a:cs typeface="Arial"/>
            </a:rPr>
            <a:t>***p≤.01; **p≤.05; *p≤.10, one-tailed</a:t>
          </a:r>
        </a:p>
      </cdr:txBody>
    </cdr:sp>
  </cdr:relSizeAnchor>
</c:userShapes>
</file>

<file path=ppt/drawings/drawing5.xml><?xml version="1.0" encoding="utf-8"?>
<c:userShapes xmlns:c="http://schemas.openxmlformats.org/drawingml/2006/chart">
  <cdr:relSizeAnchor xmlns:cdr="http://schemas.openxmlformats.org/drawingml/2006/chartDrawing">
    <cdr:from>
      <cdr:x>0.45864</cdr:x>
      <cdr:y>0.84146</cdr:y>
    </cdr:from>
    <cdr:to>
      <cdr:x>1</cdr:x>
      <cdr:y>0.89796</cdr:y>
    </cdr:to>
    <cdr:sp macro="" textlink="">
      <cdr:nvSpPr>
        <cdr:cNvPr id="4" name="Text Box 4"/>
        <cdr:cNvSpPr txBox="1">
          <a:spLocks xmlns:a="http://schemas.openxmlformats.org/drawingml/2006/main" noChangeArrowheads="1"/>
        </cdr:cNvSpPr>
      </cdr:nvSpPr>
      <cdr:spPr bwMode="auto">
        <a:xfrm xmlns:a="http://schemas.openxmlformats.org/drawingml/2006/main">
          <a:off x="4572000" y="5257800"/>
          <a:ext cx="4950196" cy="3530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0" i="0" u="none" strike="noStrike" baseline="0" dirty="0">
              <a:solidFill>
                <a:srgbClr val="000000"/>
              </a:solidFill>
              <a:latin typeface="+mn-lt"/>
              <a:cs typeface="Arial"/>
            </a:rPr>
            <a:t>                                                     </a:t>
          </a:r>
          <a:r>
            <a:rPr lang="en-US" sz="800" b="0" i="0" u="none" strike="noStrike" baseline="0" dirty="0" smtClean="0">
              <a:solidFill>
                <a:srgbClr val="000000"/>
              </a:solidFill>
              <a:latin typeface="+mn-lt"/>
              <a:cs typeface="Arial"/>
            </a:rPr>
            <a:t>                                                </a:t>
          </a:r>
          <a:r>
            <a:rPr lang="en-US" sz="800" b="0" i="0" u="none" strike="noStrike" baseline="0" dirty="0">
              <a:solidFill>
                <a:srgbClr val="000000"/>
              </a:solidFill>
              <a:latin typeface="+mn-lt"/>
              <a:cs typeface="Arial"/>
            </a:rPr>
            <a:t>***p≤.01; **p≤.05; *p≤.10, one-tailed</a:t>
          </a:r>
        </a:p>
      </cdr:txBody>
    </cdr:sp>
  </cdr:relSizeAnchor>
  <cdr:relSizeAnchor xmlns:cdr="http://schemas.openxmlformats.org/drawingml/2006/chartDrawing">
    <cdr:from>
      <cdr:x>0.53968</cdr:x>
      <cdr:y>0.34146</cdr:y>
    </cdr:from>
    <cdr:to>
      <cdr:x>0.61905</cdr:x>
      <cdr:y>0.53659</cdr:y>
    </cdr:to>
    <cdr:sp macro="" textlink="">
      <cdr:nvSpPr>
        <cdr:cNvPr id="3" name="Oval 2"/>
        <cdr:cNvSpPr/>
      </cdr:nvSpPr>
      <cdr:spPr bwMode="auto">
        <a:xfrm xmlns:a="http://schemas.openxmlformats.org/drawingml/2006/main">
          <a:off x="5181600" y="2133600"/>
          <a:ext cx="762000" cy="1219200"/>
        </a:xfrm>
        <a:prstGeom xmlns:a="http://schemas.openxmlformats.org/drawingml/2006/main" prst="ellipse">
          <a:avLst/>
        </a:prstGeom>
        <a:noFill xmlns:a="http://schemas.openxmlformats.org/drawingml/2006/main"/>
        <a:ln xmlns:a="http://schemas.openxmlformats.org/drawingml/2006/main" w="12700" cap="flat" cmpd="sng" algn="ctr">
          <a:solidFill>
            <a:srgbClr val="000000"/>
          </a:solidFill>
          <a:prstDash val="solid"/>
          <a:round/>
          <a:headEnd type="none" w="sm" len="sm"/>
          <a:tailEnd type="none" w="sm" len="sm"/>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sz="2400" b="1" i="1" kern="1200">
              <a:solidFill>
                <a:srgbClr val="000000"/>
              </a:solidFill>
              <a:latin typeface="Arial" charset="0"/>
            </a:defRPr>
          </a:lvl1pPr>
          <a:lvl2pPr marL="457200" algn="ctr" rtl="0" eaLnBrk="0" fontAlgn="base" hangingPunct="0">
            <a:spcBef>
              <a:spcPct val="0"/>
            </a:spcBef>
            <a:spcAft>
              <a:spcPct val="0"/>
            </a:spcAft>
            <a:defRPr sz="2400" b="1" i="1" kern="1200">
              <a:solidFill>
                <a:srgbClr val="000000"/>
              </a:solidFill>
              <a:latin typeface="Arial" charset="0"/>
            </a:defRPr>
          </a:lvl2pPr>
          <a:lvl3pPr marL="914400" algn="ctr" rtl="0" eaLnBrk="0" fontAlgn="base" hangingPunct="0">
            <a:spcBef>
              <a:spcPct val="0"/>
            </a:spcBef>
            <a:spcAft>
              <a:spcPct val="0"/>
            </a:spcAft>
            <a:defRPr sz="2400" b="1" i="1" kern="1200">
              <a:solidFill>
                <a:srgbClr val="000000"/>
              </a:solidFill>
              <a:latin typeface="Arial" charset="0"/>
            </a:defRPr>
          </a:lvl3pPr>
          <a:lvl4pPr marL="1371600" algn="ctr" rtl="0" eaLnBrk="0" fontAlgn="base" hangingPunct="0">
            <a:spcBef>
              <a:spcPct val="0"/>
            </a:spcBef>
            <a:spcAft>
              <a:spcPct val="0"/>
            </a:spcAft>
            <a:defRPr sz="2400" b="1" i="1" kern="1200">
              <a:solidFill>
                <a:srgbClr val="000000"/>
              </a:solidFill>
              <a:latin typeface="Arial" charset="0"/>
            </a:defRPr>
          </a:lvl4pPr>
          <a:lvl5pPr marL="1828800" algn="ctr" rtl="0" eaLnBrk="0" fontAlgn="base" hangingPunct="0">
            <a:spcBef>
              <a:spcPct val="0"/>
            </a:spcBef>
            <a:spcAft>
              <a:spcPct val="0"/>
            </a:spcAft>
            <a:defRPr sz="2400" b="1" i="1" kern="1200">
              <a:solidFill>
                <a:srgbClr val="000000"/>
              </a:solidFill>
              <a:latin typeface="Arial" charset="0"/>
            </a:defRPr>
          </a:lvl5pPr>
          <a:lvl6pPr marL="2286000" algn="l" defTabSz="914400" rtl="0" eaLnBrk="1" latinLnBrk="0" hangingPunct="1">
            <a:defRPr sz="2400" b="1" i="1" kern="1200">
              <a:solidFill>
                <a:srgbClr val="000000"/>
              </a:solidFill>
              <a:latin typeface="Arial" charset="0"/>
            </a:defRPr>
          </a:lvl6pPr>
          <a:lvl7pPr marL="2743200" algn="l" defTabSz="914400" rtl="0" eaLnBrk="1" latinLnBrk="0" hangingPunct="1">
            <a:defRPr sz="2400" b="1" i="1" kern="1200">
              <a:solidFill>
                <a:srgbClr val="000000"/>
              </a:solidFill>
              <a:latin typeface="Arial" charset="0"/>
            </a:defRPr>
          </a:lvl7pPr>
          <a:lvl8pPr marL="3200400" algn="l" defTabSz="914400" rtl="0" eaLnBrk="1" latinLnBrk="0" hangingPunct="1">
            <a:defRPr sz="2400" b="1" i="1" kern="1200">
              <a:solidFill>
                <a:srgbClr val="000000"/>
              </a:solidFill>
              <a:latin typeface="Arial" charset="0"/>
            </a:defRPr>
          </a:lvl8pPr>
          <a:lvl9pPr marL="3657600" algn="l" defTabSz="914400" rtl="0" eaLnBrk="1" latinLnBrk="0" hangingPunct="1">
            <a:defRPr sz="2400" b="1" i="1" kern="1200">
              <a:solidFill>
                <a:srgbClr val="000000"/>
              </a:solidFill>
              <a:latin typeface="Arial"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rgbClr val="000000"/>
            </a:solidFill>
            <a:effectLst/>
            <a:latin typeface="Arial" pitchFamily="34" charset="0"/>
          </a:endParaRPr>
        </a:p>
      </cdr:txBody>
    </cdr:sp>
  </cdr:relSizeAnchor>
  <cdr:relSizeAnchor xmlns:cdr="http://schemas.openxmlformats.org/drawingml/2006/chartDrawing">
    <cdr:from>
      <cdr:x>0.71429</cdr:x>
      <cdr:y>0.32927</cdr:y>
    </cdr:from>
    <cdr:to>
      <cdr:x>0.79365</cdr:x>
      <cdr:y>0.52439</cdr:y>
    </cdr:to>
    <cdr:sp macro="" textlink="">
      <cdr:nvSpPr>
        <cdr:cNvPr id="5" name="Oval 4"/>
        <cdr:cNvSpPr/>
      </cdr:nvSpPr>
      <cdr:spPr bwMode="auto">
        <a:xfrm xmlns:a="http://schemas.openxmlformats.org/drawingml/2006/main">
          <a:off x="6858000" y="2057400"/>
          <a:ext cx="762000" cy="1219200"/>
        </a:xfrm>
        <a:prstGeom xmlns:a="http://schemas.openxmlformats.org/drawingml/2006/main" prst="ellipse">
          <a:avLst/>
        </a:prstGeom>
        <a:noFill xmlns:a="http://schemas.openxmlformats.org/drawingml/2006/main"/>
        <a:ln xmlns:a="http://schemas.openxmlformats.org/drawingml/2006/main" w="12700" cap="flat" cmpd="sng" algn="ctr">
          <a:solidFill>
            <a:srgbClr val="000000"/>
          </a:solidFill>
          <a:prstDash val="solid"/>
          <a:round/>
          <a:headEnd type="none" w="sm" len="sm"/>
          <a:tailEnd type="none" w="sm" len="sm"/>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sz="2400" b="1" i="1" kern="1200">
              <a:solidFill>
                <a:srgbClr val="000000"/>
              </a:solidFill>
              <a:latin typeface="Arial" charset="0"/>
            </a:defRPr>
          </a:lvl1pPr>
          <a:lvl2pPr marL="457200" algn="ctr" rtl="0" eaLnBrk="0" fontAlgn="base" hangingPunct="0">
            <a:spcBef>
              <a:spcPct val="0"/>
            </a:spcBef>
            <a:spcAft>
              <a:spcPct val="0"/>
            </a:spcAft>
            <a:defRPr sz="2400" b="1" i="1" kern="1200">
              <a:solidFill>
                <a:srgbClr val="000000"/>
              </a:solidFill>
              <a:latin typeface="Arial" charset="0"/>
            </a:defRPr>
          </a:lvl2pPr>
          <a:lvl3pPr marL="914400" algn="ctr" rtl="0" eaLnBrk="0" fontAlgn="base" hangingPunct="0">
            <a:spcBef>
              <a:spcPct val="0"/>
            </a:spcBef>
            <a:spcAft>
              <a:spcPct val="0"/>
            </a:spcAft>
            <a:defRPr sz="2400" b="1" i="1" kern="1200">
              <a:solidFill>
                <a:srgbClr val="000000"/>
              </a:solidFill>
              <a:latin typeface="Arial" charset="0"/>
            </a:defRPr>
          </a:lvl3pPr>
          <a:lvl4pPr marL="1371600" algn="ctr" rtl="0" eaLnBrk="0" fontAlgn="base" hangingPunct="0">
            <a:spcBef>
              <a:spcPct val="0"/>
            </a:spcBef>
            <a:spcAft>
              <a:spcPct val="0"/>
            </a:spcAft>
            <a:defRPr sz="2400" b="1" i="1" kern="1200">
              <a:solidFill>
                <a:srgbClr val="000000"/>
              </a:solidFill>
              <a:latin typeface="Arial" charset="0"/>
            </a:defRPr>
          </a:lvl4pPr>
          <a:lvl5pPr marL="1828800" algn="ctr" rtl="0" eaLnBrk="0" fontAlgn="base" hangingPunct="0">
            <a:spcBef>
              <a:spcPct val="0"/>
            </a:spcBef>
            <a:spcAft>
              <a:spcPct val="0"/>
            </a:spcAft>
            <a:defRPr sz="2400" b="1" i="1" kern="1200">
              <a:solidFill>
                <a:srgbClr val="000000"/>
              </a:solidFill>
              <a:latin typeface="Arial" charset="0"/>
            </a:defRPr>
          </a:lvl5pPr>
          <a:lvl6pPr marL="2286000" algn="l" defTabSz="914400" rtl="0" eaLnBrk="1" latinLnBrk="0" hangingPunct="1">
            <a:defRPr sz="2400" b="1" i="1" kern="1200">
              <a:solidFill>
                <a:srgbClr val="000000"/>
              </a:solidFill>
              <a:latin typeface="Arial" charset="0"/>
            </a:defRPr>
          </a:lvl6pPr>
          <a:lvl7pPr marL="2743200" algn="l" defTabSz="914400" rtl="0" eaLnBrk="1" latinLnBrk="0" hangingPunct="1">
            <a:defRPr sz="2400" b="1" i="1" kern="1200">
              <a:solidFill>
                <a:srgbClr val="000000"/>
              </a:solidFill>
              <a:latin typeface="Arial" charset="0"/>
            </a:defRPr>
          </a:lvl7pPr>
          <a:lvl8pPr marL="3200400" algn="l" defTabSz="914400" rtl="0" eaLnBrk="1" latinLnBrk="0" hangingPunct="1">
            <a:defRPr sz="2400" b="1" i="1" kern="1200">
              <a:solidFill>
                <a:srgbClr val="000000"/>
              </a:solidFill>
              <a:latin typeface="Arial" charset="0"/>
            </a:defRPr>
          </a:lvl8pPr>
          <a:lvl9pPr marL="3657600" algn="l" defTabSz="914400" rtl="0" eaLnBrk="1" latinLnBrk="0" hangingPunct="1">
            <a:defRPr sz="2400" b="1" i="1" kern="1200">
              <a:solidFill>
                <a:srgbClr val="000000"/>
              </a:solidFill>
              <a:latin typeface="Arial"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rgbClr val="000000"/>
            </a:solidFill>
            <a:effectLst/>
            <a:latin typeface="Arial" pitchFamily="34" charset="0"/>
          </a:endParaRPr>
        </a:p>
      </cdr:txBody>
    </cdr:sp>
  </cdr:relSizeAnchor>
  <cdr:relSizeAnchor xmlns:cdr="http://schemas.openxmlformats.org/drawingml/2006/chartDrawing">
    <cdr:from>
      <cdr:x>0.89683</cdr:x>
      <cdr:y>0.35366</cdr:y>
    </cdr:from>
    <cdr:to>
      <cdr:x>0.97619</cdr:x>
      <cdr:y>0.54878</cdr:y>
    </cdr:to>
    <cdr:sp macro="" textlink="">
      <cdr:nvSpPr>
        <cdr:cNvPr id="6" name="Oval 5"/>
        <cdr:cNvSpPr/>
      </cdr:nvSpPr>
      <cdr:spPr bwMode="auto">
        <a:xfrm xmlns:a="http://schemas.openxmlformats.org/drawingml/2006/main">
          <a:off x="8610600" y="2209800"/>
          <a:ext cx="762000" cy="1219200"/>
        </a:xfrm>
        <a:prstGeom xmlns:a="http://schemas.openxmlformats.org/drawingml/2006/main" prst="ellipse">
          <a:avLst/>
        </a:prstGeom>
        <a:noFill xmlns:a="http://schemas.openxmlformats.org/drawingml/2006/main"/>
        <a:ln xmlns:a="http://schemas.openxmlformats.org/drawingml/2006/main" w="12700" cap="flat" cmpd="sng" algn="ctr">
          <a:solidFill>
            <a:srgbClr val="000000"/>
          </a:solidFill>
          <a:prstDash val="solid"/>
          <a:round/>
          <a:headEnd type="none" w="sm" len="sm"/>
          <a:tailEnd type="none" w="sm" len="sm"/>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sz="2400" b="1" i="1" kern="1200">
              <a:solidFill>
                <a:srgbClr val="000000"/>
              </a:solidFill>
              <a:latin typeface="Arial" charset="0"/>
            </a:defRPr>
          </a:lvl1pPr>
          <a:lvl2pPr marL="457200" algn="ctr" rtl="0" eaLnBrk="0" fontAlgn="base" hangingPunct="0">
            <a:spcBef>
              <a:spcPct val="0"/>
            </a:spcBef>
            <a:spcAft>
              <a:spcPct val="0"/>
            </a:spcAft>
            <a:defRPr sz="2400" b="1" i="1" kern="1200">
              <a:solidFill>
                <a:srgbClr val="000000"/>
              </a:solidFill>
              <a:latin typeface="Arial" charset="0"/>
            </a:defRPr>
          </a:lvl2pPr>
          <a:lvl3pPr marL="914400" algn="ctr" rtl="0" eaLnBrk="0" fontAlgn="base" hangingPunct="0">
            <a:spcBef>
              <a:spcPct val="0"/>
            </a:spcBef>
            <a:spcAft>
              <a:spcPct val="0"/>
            </a:spcAft>
            <a:defRPr sz="2400" b="1" i="1" kern="1200">
              <a:solidFill>
                <a:srgbClr val="000000"/>
              </a:solidFill>
              <a:latin typeface="Arial" charset="0"/>
            </a:defRPr>
          </a:lvl3pPr>
          <a:lvl4pPr marL="1371600" algn="ctr" rtl="0" eaLnBrk="0" fontAlgn="base" hangingPunct="0">
            <a:spcBef>
              <a:spcPct val="0"/>
            </a:spcBef>
            <a:spcAft>
              <a:spcPct val="0"/>
            </a:spcAft>
            <a:defRPr sz="2400" b="1" i="1" kern="1200">
              <a:solidFill>
                <a:srgbClr val="000000"/>
              </a:solidFill>
              <a:latin typeface="Arial" charset="0"/>
            </a:defRPr>
          </a:lvl4pPr>
          <a:lvl5pPr marL="1828800" algn="ctr" rtl="0" eaLnBrk="0" fontAlgn="base" hangingPunct="0">
            <a:spcBef>
              <a:spcPct val="0"/>
            </a:spcBef>
            <a:spcAft>
              <a:spcPct val="0"/>
            </a:spcAft>
            <a:defRPr sz="2400" b="1" i="1" kern="1200">
              <a:solidFill>
                <a:srgbClr val="000000"/>
              </a:solidFill>
              <a:latin typeface="Arial" charset="0"/>
            </a:defRPr>
          </a:lvl5pPr>
          <a:lvl6pPr marL="2286000" algn="l" defTabSz="914400" rtl="0" eaLnBrk="1" latinLnBrk="0" hangingPunct="1">
            <a:defRPr sz="2400" b="1" i="1" kern="1200">
              <a:solidFill>
                <a:srgbClr val="000000"/>
              </a:solidFill>
              <a:latin typeface="Arial" charset="0"/>
            </a:defRPr>
          </a:lvl6pPr>
          <a:lvl7pPr marL="2743200" algn="l" defTabSz="914400" rtl="0" eaLnBrk="1" latinLnBrk="0" hangingPunct="1">
            <a:defRPr sz="2400" b="1" i="1" kern="1200">
              <a:solidFill>
                <a:srgbClr val="000000"/>
              </a:solidFill>
              <a:latin typeface="Arial" charset="0"/>
            </a:defRPr>
          </a:lvl7pPr>
          <a:lvl8pPr marL="3200400" algn="l" defTabSz="914400" rtl="0" eaLnBrk="1" latinLnBrk="0" hangingPunct="1">
            <a:defRPr sz="2400" b="1" i="1" kern="1200">
              <a:solidFill>
                <a:srgbClr val="000000"/>
              </a:solidFill>
              <a:latin typeface="Arial" charset="0"/>
            </a:defRPr>
          </a:lvl8pPr>
          <a:lvl9pPr marL="3657600" algn="l" defTabSz="914400" rtl="0" eaLnBrk="1" latinLnBrk="0" hangingPunct="1">
            <a:defRPr sz="2400" b="1" i="1" kern="1200">
              <a:solidFill>
                <a:srgbClr val="000000"/>
              </a:solidFill>
              <a:latin typeface="Arial"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rgbClr val="000000"/>
            </a:solidFill>
            <a:effectLst/>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0.45864</cdr:x>
      <cdr:y>0.84146</cdr:y>
    </cdr:from>
    <cdr:to>
      <cdr:x>1</cdr:x>
      <cdr:y>0.89796</cdr:y>
    </cdr:to>
    <cdr:sp macro="" textlink="">
      <cdr:nvSpPr>
        <cdr:cNvPr id="4" name="Text Box 4"/>
        <cdr:cNvSpPr txBox="1">
          <a:spLocks xmlns:a="http://schemas.openxmlformats.org/drawingml/2006/main" noChangeArrowheads="1"/>
        </cdr:cNvSpPr>
      </cdr:nvSpPr>
      <cdr:spPr bwMode="auto">
        <a:xfrm xmlns:a="http://schemas.openxmlformats.org/drawingml/2006/main">
          <a:off x="4572000" y="5257800"/>
          <a:ext cx="4950196" cy="3530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0" i="0" u="none" strike="noStrike" baseline="0" dirty="0">
              <a:solidFill>
                <a:srgbClr val="000000"/>
              </a:solidFill>
              <a:latin typeface="+mn-lt"/>
              <a:cs typeface="Arial"/>
            </a:rPr>
            <a:t>                                                     </a:t>
          </a:r>
          <a:r>
            <a:rPr lang="en-US" sz="800" b="0" i="0" u="none" strike="noStrike" baseline="0" dirty="0" smtClean="0">
              <a:solidFill>
                <a:srgbClr val="000000"/>
              </a:solidFill>
              <a:latin typeface="+mn-lt"/>
              <a:cs typeface="Arial"/>
            </a:rPr>
            <a:t>                                                </a:t>
          </a:r>
          <a:r>
            <a:rPr lang="en-US" sz="800" b="0" i="0" u="none" strike="noStrike" baseline="0" dirty="0">
              <a:solidFill>
                <a:srgbClr val="000000"/>
              </a:solidFill>
              <a:latin typeface="+mn-lt"/>
              <a:cs typeface="Arial"/>
            </a:rPr>
            <a:t>***p≤.01; **p≤.05; *p≤.10, one-tailed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43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75"/>
            <a:ext cx="3027363" cy="46355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06463">
              <a:defRPr sz="1000" b="0">
                <a:latin typeface="Arial" pitchFamily="34" charset="0"/>
              </a:defRPr>
            </a:lvl1pPr>
          </a:lstStyle>
          <a:p>
            <a:pPr>
              <a:defRPr/>
            </a:pPr>
            <a:endParaRPr lang="en-US"/>
          </a:p>
        </p:txBody>
      </p:sp>
      <p:sp>
        <p:nvSpPr>
          <p:cNvPr id="2051" name="Rectangle 3"/>
          <p:cNvSpPr>
            <a:spLocks noGrp="1" noChangeArrowheads="1"/>
          </p:cNvSpPr>
          <p:nvPr>
            <p:ph type="dt" idx="1"/>
          </p:nvPr>
        </p:nvSpPr>
        <p:spPr bwMode="auto">
          <a:xfrm>
            <a:off x="3957638" y="15875"/>
            <a:ext cx="3027362" cy="46355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06463">
              <a:defRPr sz="1000" b="0">
                <a:latin typeface="Arial" pitchFamily="34" charset="0"/>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92213" y="714375"/>
            <a:ext cx="4602162" cy="3452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1863" y="4402138"/>
            <a:ext cx="5121275" cy="4157662"/>
          </a:xfrm>
          <a:prstGeom prst="rect">
            <a:avLst/>
          </a:prstGeom>
          <a:noFill/>
          <a:ln w="9525">
            <a:noFill/>
            <a:miter lim="800000"/>
            <a:headEnd/>
            <a:tailEnd/>
          </a:ln>
          <a:effectLst/>
        </p:spPr>
        <p:txBody>
          <a:bodyPr vert="horz" wrap="square" lIns="93663" tIns="44450" rIns="93663"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88400"/>
            <a:ext cx="3027363" cy="46355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06463">
              <a:defRPr sz="1000" b="0">
                <a:latin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957638" y="8788400"/>
            <a:ext cx="3027362" cy="46355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06463">
              <a:defRPr sz="1000" b="0">
                <a:latin typeface="Arial" pitchFamily="34" charset="0"/>
              </a:defRPr>
            </a:lvl1pPr>
          </a:lstStyle>
          <a:p>
            <a:pPr>
              <a:defRPr/>
            </a:pPr>
            <a:fld id="{8BADAE0B-9E6B-4AD7-937F-4CFD95A688EB}" type="slidenum">
              <a:rPr lang="en-US"/>
              <a:pPr>
                <a:defRPr/>
              </a:pPr>
              <a:t>‹#›</a:t>
            </a:fld>
            <a:endParaRPr lang="en-US"/>
          </a:p>
        </p:txBody>
      </p:sp>
    </p:spTree>
    <p:extLst>
      <p:ext uri="{BB962C8B-B14F-4D97-AF65-F5344CB8AC3E}">
        <p14:creationId xmlns:p14="http://schemas.microsoft.com/office/powerpoint/2010/main" val="852638343"/>
      </p:ext>
    </p:extLst>
  </p:cSld>
  <p:clrMap bg1="lt1" tx1="dk1" bg2="lt2" tx2="dk2" accent1="accent1" accent2="accent2" accent3="accent3" accent4="accent4" accent5="accent5" accent6="accent6" hlink="hlink" folHlink="folHlink"/>
  <p:notesStyle>
    <a:lvl1pPr algn="l" defTabSz="882650" rtl="0" eaLnBrk="0" fontAlgn="base" hangingPunct="0">
      <a:spcBef>
        <a:spcPct val="30000"/>
      </a:spcBef>
      <a:spcAft>
        <a:spcPct val="0"/>
      </a:spcAft>
      <a:defRPr sz="1200" kern="1200">
        <a:solidFill>
          <a:schemeClr val="tx1"/>
        </a:solidFill>
        <a:latin typeface="Arial" pitchFamily="34" charset="0"/>
        <a:ea typeface="+mn-ea"/>
        <a:cs typeface="+mn-cs"/>
      </a:defRPr>
    </a:lvl1pPr>
    <a:lvl2pPr marL="449263" algn="l" defTabSz="882650" rtl="0" eaLnBrk="0" fontAlgn="base" hangingPunct="0">
      <a:spcBef>
        <a:spcPct val="30000"/>
      </a:spcBef>
      <a:spcAft>
        <a:spcPct val="0"/>
      </a:spcAft>
      <a:defRPr sz="1200" kern="1200">
        <a:solidFill>
          <a:schemeClr val="tx1"/>
        </a:solidFill>
        <a:latin typeface="Arial" pitchFamily="34" charset="0"/>
        <a:ea typeface="+mn-ea"/>
        <a:cs typeface="+mn-cs"/>
      </a:defRPr>
    </a:lvl2pPr>
    <a:lvl3pPr marL="898525" algn="l" defTabSz="882650" rtl="0" eaLnBrk="0" fontAlgn="base" hangingPunct="0">
      <a:spcBef>
        <a:spcPct val="30000"/>
      </a:spcBef>
      <a:spcAft>
        <a:spcPct val="0"/>
      </a:spcAft>
      <a:defRPr sz="1200" kern="1200">
        <a:solidFill>
          <a:schemeClr val="tx1"/>
        </a:solidFill>
        <a:latin typeface="Arial" pitchFamily="34" charset="0"/>
        <a:ea typeface="+mn-ea"/>
        <a:cs typeface="+mn-cs"/>
      </a:defRPr>
    </a:lvl3pPr>
    <a:lvl4pPr marL="1346200" algn="l" defTabSz="882650" rtl="0" eaLnBrk="0" fontAlgn="base" hangingPunct="0">
      <a:spcBef>
        <a:spcPct val="30000"/>
      </a:spcBef>
      <a:spcAft>
        <a:spcPct val="0"/>
      </a:spcAft>
      <a:defRPr sz="1200" kern="1200">
        <a:solidFill>
          <a:schemeClr val="tx1"/>
        </a:solidFill>
        <a:latin typeface="Arial" pitchFamily="34" charset="0"/>
        <a:ea typeface="+mn-ea"/>
        <a:cs typeface="+mn-cs"/>
      </a:defRPr>
    </a:lvl4pPr>
    <a:lvl5pPr marL="1795463" algn="l" defTabSz="88265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3640F70F-8649-4DD1-9F97-F6832F462E59}" type="slidenum">
              <a:rPr lang="en-US" sz="1000" b="0" smtClean="0"/>
              <a:pPr/>
              <a:t>1</a:t>
            </a:fld>
            <a:endParaRPr lang="en-US" sz="1000" b="0" smtClean="0"/>
          </a:p>
        </p:txBody>
      </p:sp>
      <p:sp>
        <p:nvSpPr>
          <p:cNvPr id="106499" name="Rectangle 2"/>
          <p:cNvSpPr>
            <a:spLocks noGrp="1" noRot="1" noChangeAspect="1" noChangeArrowheads="1" noTextEdit="1"/>
          </p:cNvSpPr>
          <p:nvPr>
            <p:ph type="sldImg"/>
          </p:nvPr>
        </p:nvSpPr>
        <p:spPr>
          <a:xfrm>
            <a:off x="2109788" y="292100"/>
            <a:ext cx="2843212" cy="2133600"/>
          </a:xfrm>
          <a:ln cap="flat"/>
        </p:spPr>
      </p:sp>
      <p:sp>
        <p:nvSpPr>
          <p:cNvPr id="10650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84A3E-9D04-46A4-9F2C-5C7C7E3F144B}" type="slidenum">
              <a:rPr lang="en-US"/>
              <a:pPr/>
              <a:t>10</a:t>
            </a:fld>
            <a:endParaRPr lang="en-US"/>
          </a:p>
        </p:txBody>
      </p:sp>
      <p:sp>
        <p:nvSpPr>
          <p:cNvPr id="314370" name="Rectangle 2"/>
          <p:cNvSpPr>
            <a:spLocks noGrp="1" noRot="1" noChangeAspect="1" noChangeArrowheads="1" noTextEdit="1"/>
          </p:cNvSpPr>
          <p:nvPr>
            <p:ph type="sldImg"/>
          </p:nvPr>
        </p:nvSpPr>
        <p:spPr>
          <a:xfrm>
            <a:off x="1590675" y="215900"/>
            <a:ext cx="3802063" cy="2852738"/>
          </a:xfrm>
          <a:ln cap="flat"/>
        </p:spPr>
      </p:sp>
      <p:sp>
        <p:nvSpPr>
          <p:cNvPr id="314371" name="Rectangle 3"/>
          <p:cNvSpPr>
            <a:spLocks noGrp="1" noChangeArrowheads="1"/>
          </p:cNvSpPr>
          <p:nvPr>
            <p:ph type="body" idx="1"/>
          </p:nvPr>
        </p:nvSpPr>
        <p:spPr>
          <a:xfrm>
            <a:off x="215900" y="3111500"/>
            <a:ext cx="6553200" cy="6159500"/>
          </a:xfrm>
          <a:noFill/>
          <a:ln/>
        </p:spPr>
        <p:txBody>
          <a:bodyPr/>
          <a:lstStyle/>
          <a:p>
            <a:endParaRPr lang="en-US" sz="1400"/>
          </a:p>
          <a:p>
            <a:endParaRPr lang="en-US"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11</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12</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13</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14</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15</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16</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17</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18</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19</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2DD3BBA9-1BA9-4B34-954D-790781F453F7}" type="slidenum">
              <a:rPr lang="en-US" sz="1000" b="0" smtClean="0"/>
              <a:pPr/>
              <a:t>2</a:t>
            </a:fld>
            <a:endParaRPr lang="en-US" sz="1000" b="0" smtClean="0"/>
          </a:p>
        </p:txBody>
      </p:sp>
      <p:sp>
        <p:nvSpPr>
          <p:cNvPr id="108547" name="Rectangle 2"/>
          <p:cNvSpPr>
            <a:spLocks noGrp="1" noRot="1" noChangeAspect="1" noChangeArrowheads="1" noTextEdit="1"/>
          </p:cNvSpPr>
          <p:nvPr>
            <p:ph type="sldImg"/>
          </p:nvPr>
        </p:nvSpPr>
        <p:spPr>
          <a:xfrm>
            <a:off x="2109788" y="292100"/>
            <a:ext cx="2843212" cy="2133600"/>
          </a:xfrm>
          <a:ln cap="flat"/>
        </p:spPr>
      </p:sp>
      <p:sp>
        <p:nvSpPr>
          <p:cNvPr id="108548"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20</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21</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22</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23</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24</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25</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26</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27</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28</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29</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2DD3BBA9-1BA9-4B34-954D-790781F453F7}" type="slidenum">
              <a:rPr lang="en-US" sz="1000" b="0" smtClean="0"/>
              <a:pPr/>
              <a:t>3</a:t>
            </a:fld>
            <a:endParaRPr lang="en-US" sz="1000" b="0" smtClean="0"/>
          </a:p>
        </p:txBody>
      </p:sp>
      <p:sp>
        <p:nvSpPr>
          <p:cNvPr id="108547" name="Rectangle 2"/>
          <p:cNvSpPr>
            <a:spLocks noGrp="1" noRot="1" noChangeAspect="1" noChangeArrowheads="1" noTextEdit="1"/>
          </p:cNvSpPr>
          <p:nvPr>
            <p:ph type="sldImg"/>
          </p:nvPr>
        </p:nvSpPr>
        <p:spPr>
          <a:xfrm>
            <a:off x="2109788" y="292100"/>
            <a:ext cx="2843212" cy="2133600"/>
          </a:xfrm>
          <a:ln cap="flat"/>
        </p:spPr>
      </p:sp>
      <p:sp>
        <p:nvSpPr>
          <p:cNvPr id="108548"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30</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FF046-4167-4491-A165-C06373656D1B}" type="slidenum">
              <a:rPr lang="en-US"/>
              <a:pPr/>
              <a:t>31</a:t>
            </a:fld>
            <a:endParaRPr lang="en-US"/>
          </a:p>
        </p:txBody>
      </p:sp>
      <p:sp>
        <p:nvSpPr>
          <p:cNvPr id="242690" name="Rectangle 2"/>
          <p:cNvSpPr>
            <a:spLocks noGrp="1" noRot="1" noChangeAspect="1" noChangeArrowheads="1" noTextEdit="1"/>
          </p:cNvSpPr>
          <p:nvPr>
            <p:ph type="sldImg"/>
          </p:nvPr>
        </p:nvSpPr>
        <p:spPr>
          <a:xfrm>
            <a:off x="1590675" y="215900"/>
            <a:ext cx="3802063" cy="2852738"/>
          </a:xfrm>
          <a:ln cap="flat"/>
        </p:spPr>
      </p:sp>
      <p:sp>
        <p:nvSpPr>
          <p:cNvPr id="242691"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32</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33</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34</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35</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36</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37</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38</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39</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2DD3BBA9-1BA9-4B34-954D-790781F453F7}" type="slidenum">
              <a:rPr lang="en-US" sz="1000" b="0" smtClean="0"/>
              <a:pPr/>
              <a:t>4</a:t>
            </a:fld>
            <a:endParaRPr lang="en-US" sz="1000" b="0" smtClean="0"/>
          </a:p>
        </p:txBody>
      </p:sp>
      <p:sp>
        <p:nvSpPr>
          <p:cNvPr id="108547" name="Rectangle 2"/>
          <p:cNvSpPr>
            <a:spLocks noGrp="1" noRot="1" noChangeAspect="1" noChangeArrowheads="1" noTextEdit="1"/>
          </p:cNvSpPr>
          <p:nvPr>
            <p:ph type="sldImg"/>
          </p:nvPr>
        </p:nvSpPr>
        <p:spPr>
          <a:xfrm>
            <a:off x="2109788" y="292100"/>
            <a:ext cx="2843212" cy="2133600"/>
          </a:xfrm>
          <a:ln cap="flat"/>
        </p:spPr>
      </p:sp>
      <p:sp>
        <p:nvSpPr>
          <p:cNvPr id="108548"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40</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41</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42</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43</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44</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45</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46</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47</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48</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49</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2DD3BBA9-1BA9-4B34-954D-790781F453F7}" type="slidenum">
              <a:rPr lang="en-US" sz="1000" b="0" smtClean="0"/>
              <a:pPr/>
              <a:t>5</a:t>
            </a:fld>
            <a:endParaRPr lang="en-US" sz="1000" b="0" smtClean="0"/>
          </a:p>
        </p:txBody>
      </p:sp>
      <p:sp>
        <p:nvSpPr>
          <p:cNvPr id="108547" name="Rectangle 2"/>
          <p:cNvSpPr>
            <a:spLocks noGrp="1" noRot="1" noChangeAspect="1" noChangeArrowheads="1" noTextEdit="1"/>
          </p:cNvSpPr>
          <p:nvPr>
            <p:ph type="sldImg"/>
          </p:nvPr>
        </p:nvSpPr>
        <p:spPr>
          <a:xfrm>
            <a:off x="2109788" y="292100"/>
            <a:ext cx="2843212" cy="2133600"/>
          </a:xfrm>
          <a:ln cap="flat"/>
        </p:spPr>
      </p:sp>
      <p:sp>
        <p:nvSpPr>
          <p:cNvPr id="108548"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50</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51</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52</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53</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54</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55</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56</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57</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58</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59</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EC556371-6ACA-43B3-A24E-52343BD0EEAF}" type="slidenum">
              <a:rPr lang="en-US" sz="1000" b="0" smtClean="0"/>
              <a:pPr/>
              <a:t>6</a:t>
            </a:fld>
            <a:endParaRPr lang="en-US" sz="1000" b="0" smtClean="0"/>
          </a:p>
        </p:txBody>
      </p:sp>
      <p:sp>
        <p:nvSpPr>
          <p:cNvPr id="110595" name="Rectangle 2"/>
          <p:cNvSpPr>
            <a:spLocks noGrp="1" noRot="1" noChangeAspect="1" noChangeArrowheads="1" noTextEdit="1"/>
          </p:cNvSpPr>
          <p:nvPr>
            <p:ph type="sldImg"/>
          </p:nvPr>
        </p:nvSpPr>
        <p:spPr>
          <a:xfrm>
            <a:off x="2109788" y="292100"/>
            <a:ext cx="2843212" cy="2133600"/>
          </a:xfrm>
          <a:ln cap="flat"/>
        </p:spPr>
      </p:sp>
      <p:sp>
        <p:nvSpPr>
          <p:cNvPr id="110596"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60</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61</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62</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63</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64</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65</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66</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67</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68</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69</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0E9D0DB7-64A9-4FCA-959D-A1D8094021DD}" type="slidenum">
              <a:rPr lang="en-US" sz="1000" b="0" smtClean="0"/>
              <a:pPr/>
              <a:t>7</a:t>
            </a:fld>
            <a:endParaRPr lang="en-US" sz="1000" b="0" smtClean="0"/>
          </a:p>
        </p:txBody>
      </p:sp>
      <p:sp>
        <p:nvSpPr>
          <p:cNvPr id="112643" name="Rectangle 2"/>
          <p:cNvSpPr>
            <a:spLocks noGrp="1" noRot="1" noChangeAspect="1" noChangeArrowheads="1" noTextEdit="1"/>
          </p:cNvSpPr>
          <p:nvPr>
            <p:ph type="sldImg"/>
          </p:nvPr>
        </p:nvSpPr>
        <p:spPr>
          <a:xfrm>
            <a:off x="2109788" y="292100"/>
            <a:ext cx="2843212" cy="2133600"/>
          </a:xfrm>
          <a:ln cap="flat"/>
        </p:spPr>
      </p:sp>
      <p:sp>
        <p:nvSpPr>
          <p:cNvPr id="11264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70</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71</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72</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73</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74</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75</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76</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79A4CB0-C6C2-4BB8-AD02-213CF04BCA8D}" type="slidenum">
              <a:rPr lang="en-US" sz="1000" b="0" smtClean="0"/>
              <a:pPr/>
              <a:t>77</a:t>
            </a:fld>
            <a:endParaRPr lang="en-US" sz="1000" b="0" smtClean="0"/>
          </a:p>
        </p:txBody>
      </p:sp>
      <p:sp>
        <p:nvSpPr>
          <p:cNvPr id="142339" name="Rectangle 2"/>
          <p:cNvSpPr>
            <a:spLocks noGrp="1" noRot="1" noChangeAspect="1" noChangeArrowheads="1" noTextEdit="1"/>
          </p:cNvSpPr>
          <p:nvPr>
            <p:ph type="sldImg"/>
          </p:nvPr>
        </p:nvSpPr>
        <p:spPr>
          <a:xfrm>
            <a:off x="2109788" y="292100"/>
            <a:ext cx="2843212" cy="2133600"/>
          </a:xfrm>
          <a:ln cap="flat"/>
        </p:spPr>
      </p:sp>
      <p:sp>
        <p:nvSpPr>
          <p:cNvPr id="14234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FA64B84-77CD-43F0-AD91-D27E8B2478DE}" type="slidenum">
              <a:rPr lang="en-US" sz="1000" b="0" smtClean="0"/>
              <a:pPr/>
              <a:t>78</a:t>
            </a:fld>
            <a:endParaRPr lang="en-US" sz="1000" b="0" smtClean="0"/>
          </a:p>
        </p:txBody>
      </p:sp>
      <p:sp>
        <p:nvSpPr>
          <p:cNvPr id="178179" name="Rectangle 2"/>
          <p:cNvSpPr>
            <a:spLocks noGrp="1" noRot="1" noChangeAspect="1" noChangeArrowheads="1" noTextEdit="1"/>
          </p:cNvSpPr>
          <p:nvPr>
            <p:ph type="sldImg"/>
          </p:nvPr>
        </p:nvSpPr>
        <p:spPr>
          <a:xfrm>
            <a:off x="2109788" y="292100"/>
            <a:ext cx="2843212" cy="2133600"/>
          </a:xfrm>
          <a:ln cap="flat"/>
        </p:spPr>
      </p:sp>
      <p:sp>
        <p:nvSpPr>
          <p:cNvPr id="17818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79</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0E9D0DB7-64A9-4FCA-959D-A1D8094021DD}" type="slidenum">
              <a:rPr lang="en-US" sz="1000" b="0" smtClean="0"/>
              <a:pPr/>
              <a:t>8</a:t>
            </a:fld>
            <a:endParaRPr lang="en-US" sz="1000" b="0" smtClean="0"/>
          </a:p>
        </p:txBody>
      </p:sp>
      <p:sp>
        <p:nvSpPr>
          <p:cNvPr id="112643" name="Rectangle 2"/>
          <p:cNvSpPr>
            <a:spLocks noGrp="1" noRot="1" noChangeAspect="1" noChangeArrowheads="1" noTextEdit="1"/>
          </p:cNvSpPr>
          <p:nvPr>
            <p:ph type="sldImg"/>
          </p:nvPr>
        </p:nvSpPr>
        <p:spPr>
          <a:xfrm>
            <a:off x="2109788" y="292100"/>
            <a:ext cx="2843212" cy="2133600"/>
          </a:xfrm>
          <a:ln cap="flat"/>
        </p:spPr>
      </p:sp>
      <p:sp>
        <p:nvSpPr>
          <p:cNvPr id="11264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80</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81</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89A0F42-F523-459C-B69A-7B0F0BBF01C9}" type="slidenum">
              <a:rPr lang="en-US" sz="1000" b="0" smtClean="0"/>
              <a:pPr/>
              <a:t>82</a:t>
            </a:fld>
            <a:endParaRPr lang="en-US" sz="1000" b="0" smtClean="0"/>
          </a:p>
        </p:txBody>
      </p:sp>
      <p:sp>
        <p:nvSpPr>
          <p:cNvPr id="117763" name="Rectangle 2"/>
          <p:cNvSpPr>
            <a:spLocks noGrp="1" noRot="1" noChangeAspect="1" noChangeArrowheads="1" noTextEdit="1"/>
          </p:cNvSpPr>
          <p:nvPr>
            <p:ph type="sldImg"/>
          </p:nvPr>
        </p:nvSpPr>
        <p:spPr>
          <a:xfrm>
            <a:off x="2109788" y="292100"/>
            <a:ext cx="2843212" cy="2133600"/>
          </a:xfrm>
          <a:ln cap="flat"/>
        </p:spPr>
      </p:sp>
      <p:sp>
        <p:nvSpPr>
          <p:cNvPr id="11776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23F09E92-BF55-4079-93B8-96123A72EADC}" type="slidenum">
              <a:rPr lang="en-US" sz="1000" b="0" smtClean="0"/>
              <a:pPr/>
              <a:t>83</a:t>
            </a:fld>
            <a:endParaRPr lang="en-US" sz="1000" b="0" smtClean="0"/>
          </a:p>
        </p:txBody>
      </p:sp>
      <p:sp>
        <p:nvSpPr>
          <p:cNvPr id="152579" name="Rectangle 2"/>
          <p:cNvSpPr>
            <a:spLocks noGrp="1" noRot="1" noChangeAspect="1" noChangeArrowheads="1" noTextEdit="1"/>
          </p:cNvSpPr>
          <p:nvPr>
            <p:ph type="sldImg"/>
          </p:nvPr>
        </p:nvSpPr>
        <p:spPr>
          <a:xfrm>
            <a:off x="2109788" y="292100"/>
            <a:ext cx="2843212" cy="2133600"/>
          </a:xfrm>
          <a:ln cap="flat"/>
        </p:spPr>
      </p:sp>
      <p:sp>
        <p:nvSpPr>
          <p:cNvPr id="15258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7A9111B1-942A-4B49-8FD6-6CC9E2F61C02}" type="slidenum">
              <a:rPr lang="en-US" sz="1000" b="0" smtClean="0"/>
              <a:pPr/>
              <a:t>84</a:t>
            </a:fld>
            <a:endParaRPr lang="en-US" sz="1000" b="0" smtClean="0"/>
          </a:p>
        </p:txBody>
      </p:sp>
      <p:sp>
        <p:nvSpPr>
          <p:cNvPr id="153603" name="Rectangle 2"/>
          <p:cNvSpPr>
            <a:spLocks noGrp="1" noRot="1" noChangeAspect="1" noChangeArrowheads="1" noTextEdit="1"/>
          </p:cNvSpPr>
          <p:nvPr>
            <p:ph type="sldImg"/>
          </p:nvPr>
        </p:nvSpPr>
        <p:spPr>
          <a:xfrm>
            <a:off x="2109788" y="292100"/>
            <a:ext cx="2843212" cy="2133600"/>
          </a:xfrm>
          <a:ln cap="flat"/>
        </p:spPr>
      </p:sp>
      <p:sp>
        <p:nvSpPr>
          <p:cNvPr id="15360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CA22D200-EFA3-425F-8066-326B7B58299F}" type="slidenum">
              <a:rPr lang="en-US" sz="1000" b="0" smtClean="0"/>
              <a:pPr/>
              <a:t>85</a:t>
            </a:fld>
            <a:endParaRPr lang="en-US" sz="1000" b="0" smtClean="0"/>
          </a:p>
        </p:txBody>
      </p:sp>
      <p:sp>
        <p:nvSpPr>
          <p:cNvPr id="154627" name="Rectangle 2"/>
          <p:cNvSpPr>
            <a:spLocks noGrp="1" noRot="1" noChangeAspect="1" noChangeArrowheads="1" noTextEdit="1"/>
          </p:cNvSpPr>
          <p:nvPr>
            <p:ph type="sldImg"/>
          </p:nvPr>
        </p:nvSpPr>
        <p:spPr>
          <a:xfrm>
            <a:off x="2109788" y="292100"/>
            <a:ext cx="2843212" cy="2133600"/>
          </a:xfrm>
          <a:ln cap="flat"/>
        </p:spPr>
      </p:sp>
      <p:sp>
        <p:nvSpPr>
          <p:cNvPr id="154628"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C909D76E-1274-4122-A552-D26FD750CE40}" type="slidenum">
              <a:rPr lang="en-US" sz="1000" b="0" smtClean="0"/>
              <a:pPr/>
              <a:t>86</a:t>
            </a:fld>
            <a:endParaRPr lang="en-US" sz="1000" b="0" smtClean="0"/>
          </a:p>
        </p:txBody>
      </p:sp>
      <p:sp>
        <p:nvSpPr>
          <p:cNvPr id="155651" name="Rectangle 2"/>
          <p:cNvSpPr>
            <a:spLocks noGrp="1" noRot="1" noChangeAspect="1" noChangeArrowheads="1" noTextEdit="1"/>
          </p:cNvSpPr>
          <p:nvPr>
            <p:ph type="sldImg"/>
          </p:nvPr>
        </p:nvSpPr>
        <p:spPr>
          <a:xfrm>
            <a:off x="2109788" y="292100"/>
            <a:ext cx="2843212" cy="2133600"/>
          </a:xfrm>
          <a:ln cap="flat"/>
        </p:spPr>
      </p:sp>
      <p:sp>
        <p:nvSpPr>
          <p:cNvPr id="155652"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F901C8C0-1960-4F5A-8314-9B9FEB614629}" type="slidenum">
              <a:rPr lang="en-US" sz="1000" b="0" smtClean="0"/>
              <a:pPr/>
              <a:t>87</a:t>
            </a:fld>
            <a:endParaRPr lang="en-US" sz="1000" b="0" smtClean="0"/>
          </a:p>
        </p:txBody>
      </p:sp>
      <p:sp>
        <p:nvSpPr>
          <p:cNvPr id="156675" name="Rectangle 2"/>
          <p:cNvSpPr>
            <a:spLocks noGrp="1" noRot="1" noChangeAspect="1" noChangeArrowheads="1" noTextEdit="1"/>
          </p:cNvSpPr>
          <p:nvPr>
            <p:ph type="sldImg"/>
          </p:nvPr>
        </p:nvSpPr>
        <p:spPr>
          <a:xfrm>
            <a:off x="2109788" y="292100"/>
            <a:ext cx="2843212" cy="2133600"/>
          </a:xfrm>
          <a:ln cap="flat"/>
        </p:spPr>
      </p:sp>
      <p:sp>
        <p:nvSpPr>
          <p:cNvPr id="156676"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C694EAE9-06BA-4BAB-8374-557C717C0A95}" type="slidenum">
              <a:rPr lang="en-US" sz="1000" b="0" smtClean="0"/>
              <a:pPr/>
              <a:t>88</a:t>
            </a:fld>
            <a:endParaRPr lang="en-US" sz="1000" b="0" smtClean="0"/>
          </a:p>
        </p:txBody>
      </p:sp>
      <p:sp>
        <p:nvSpPr>
          <p:cNvPr id="157699" name="Rectangle 2"/>
          <p:cNvSpPr>
            <a:spLocks noGrp="1" noRot="1" noChangeAspect="1" noChangeArrowheads="1" noTextEdit="1"/>
          </p:cNvSpPr>
          <p:nvPr>
            <p:ph type="sldImg"/>
          </p:nvPr>
        </p:nvSpPr>
        <p:spPr>
          <a:xfrm>
            <a:off x="2109788" y="292100"/>
            <a:ext cx="2843212" cy="2133600"/>
          </a:xfrm>
          <a:ln cap="flat"/>
        </p:spPr>
      </p:sp>
      <p:sp>
        <p:nvSpPr>
          <p:cNvPr id="15770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8FF9CB88-1C94-4933-979E-33F9133DF94E}" type="slidenum">
              <a:rPr lang="en-US" sz="1000" b="0" smtClean="0"/>
              <a:pPr/>
              <a:t>89</a:t>
            </a:fld>
            <a:endParaRPr lang="en-US" sz="1000" b="0" smtClean="0"/>
          </a:p>
        </p:txBody>
      </p:sp>
      <p:sp>
        <p:nvSpPr>
          <p:cNvPr id="160771" name="Rectangle 2"/>
          <p:cNvSpPr>
            <a:spLocks noGrp="1" noRot="1" noChangeAspect="1" noChangeArrowheads="1" noTextEdit="1"/>
          </p:cNvSpPr>
          <p:nvPr>
            <p:ph type="sldImg"/>
          </p:nvPr>
        </p:nvSpPr>
        <p:spPr>
          <a:xfrm>
            <a:off x="2109788" y="292100"/>
            <a:ext cx="2843212" cy="2133600"/>
          </a:xfrm>
          <a:ln cap="flat"/>
        </p:spPr>
      </p:sp>
      <p:sp>
        <p:nvSpPr>
          <p:cNvPr id="160772"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9EA2B-76F0-48F0-A0E4-27DCAE457A78}" type="slidenum">
              <a:rPr lang="en-US"/>
              <a:pPr/>
              <a:t>9</a:t>
            </a:fld>
            <a:endParaRPr lang="en-US"/>
          </a:p>
        </p:txBody>
      </p:sp>
      <p:sp>
        <p:nvSpPr>
          <p:cNvPr id="240642" name="Rectangle 2"/>
          <p:cNvSpPr>
            <a:spLocks noGrp="1" noRot="1" noChangeAspect="1" noChangeArrowheads="1" noTextEdit="1"/>
          </p:cNvSpPr>
          <p:nvPr>
            <p:ph type="sldImg"/>
          </p:nvPr>
        </p:nvSpPr>
        <p:spPr>
          <a:xfrm>
            <a:off x="1590675" y="215900"/>
            <a:ext cx="3802063" cy="2852738"/>
          </a:xfrm>
          <a:ln cap="flat"/>
        </p:spPr>
      </p:sp>
      <p:sp>
        <p:nvSpPr>
          <p:cNvPr id="240643" name="Rectangle 3"/>
          <p:cNvSpPr>
            <a:spLocks noGrp="1" noChangeArrowheads="1"/>
          </p:cNvSpPr>
          <p:nvPr>
            <p:ph type="body" idx="1"/>
          </p:nvPr>
        </p:nvSpPr>
        <p:spPr>
          <a:xfrm>
            <a:off x="215900" y="3111500"/>
            <a:ext cx="6553200" cy="6159500"/>
          </a:xfrm>
          <a:ln/>
        </p:spPr>
        <p:txBody>
          <a:bodyPr/>
          <a:lstStyle/>
          <a:p>
            <a:endParaRPr lang="en-US" sz="14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C8620F8A-94EF-48D9-8482-F7E3B6931A21}" type="slidenum">
              <a:rPr lang="en-US" sz="1000" b="0" smtClean="0"/>
              <a:pPr/>
              <a:t>90</a:t>
            </a:fld>
            <a:endParaRPr lang="en-US" sz="1000" b="0" smtClean="0"/>
          </a:p>
        </p:txBody>
      </p:sp>
      <p:sp>
        <p:nvSpPr>
          <p:cNvPr id="161795" name="Rectangle 2"/>
          <p:cNvSpPr>
            <a:spLocks noGrp="1" noRot="1" noChangeAspect="1" noChangeArrowheads="1" noTextEdit="1"/>
          </p:cNvSpPr>
          <p:nvPr>
            <p:ph type="sldImg"/>
          </p:nvPr>
        </p:nvSpPr>
        <p:spPr>
          <a:xfrm>
            <a:off x="2109788" y="292100"/>
            <a:ext cx="2843212" cy="2133600"/>
          </a:xfrm>
          <a:ln cap="flat"/>
        </p:spPr>
      </p:sp>
      <p:sp>
        <p:nvSpPr>
          <p:cNvPr id="161796"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BF8FF3A1-507F-4FB6-B5BE-5788C3ADC6E8}" type="slidenum">
              <a:rPr lang="en-US" sz="1000" b="0" smtClean="0"/>
              <a:pPr/>
              <a:t>91</a:t>
            </a:fld>
            <a:endParaRPr lang="en-US" sz="1000" b="0" smtClean="0"/>
          </a:p>
        </p:txBody>
      </p:sp>
      <p:sp>
        <p:nvSpPr>
          <p:cNvPr id="162819" name="Rectangle 2"/>
          <p:cNvSpPr>
            <a:spLocks noGrp="1" noRot="1" noChangeAspect="1" noChangeArrowheads="1" noTextEdit="1"/>
          </p:cNvSpPr>
          <p:nvPr>
            <p:ph type="sldImg"/>
          </p:nvPr>
        </p:nvSpPr>
        <p:spPr>
          <a:xfrm>
            <a:off x="2109788" y="292100"/>
            <a:ext cx="2843212" cy="2133600"/>
          </a:xfrm>
          <a:ln cap="flat"/>
        </p:spPr>
      </p:sp>
      <p:sp>
        <p:nvSpPr>
          <p:cNvPr id="16282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4D2C9101-7F25-440F-A5A8-79182EE89828}" type="slidenum">
              <a:rPr lang="en-US" sz="1000" b="0" smtClean="0"/>
              <a:pPr/>
              <a:t>92</a:t>
            </a:fld>
            <a:endParaRPr lang="en-US" sz="1000" b="0" smtClean="0"/>
          </a:p>
        </p:txBody>
      </p:sp>
      <p:sp>
        <p:nvSpPr>
          <p:cNvPr id="163843" name="Rectangle 2"/>
          <p:cNvSpPr>
            <a:spLocks noGrp="1" noRot="1" noChangeAspect="1" noChangeArrowheads="1" noTextEdit="1"/>
          </p:cNvSpPr>
          <p:nvPr>
            <p:ph type="sldImg"/>
          </p:nvPr>
        </p:nvSpPr>
        <p:spPr>
          <a:xfrm>
            <a:off x="2109788" y="292100"/>
            <a:ext cx="2843212" cy="2133600"/>
          </a:xfrm>
          <a:ln cap="flat"/>
        </p:spPr>
      </p:sp>
      <p:sp>
        <p:nvSpPr>
          <p:cNvPr id="163844"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13AEC582-ED0A-4A84-8287-0C4A2F67503B}" type="slidenum">
              <a:rPr lang="en-US" sz="1000" b="0" smtClean="0"/>
              <a:pPr/>
              <a:t>93</a:t>
            </a:fld>
            <a:endParaRPr lang="en-US" sz="1000" b="0" smtClean="0"/>
          </a:p>
        </p:txBody>
      </p:sp>
      <p:sp>
        <p:nvSpPr>
          <p:cNvPr id="164867" name="Rectangle 2"/>
          <p:cNvSpPr>
            <a:spLocks noGrp="1" noRot="1" noChangeAspect="1" noChangeArrowheads="1" noTextEdit="1"/>
          </p:cNvSpPr>
          <p:nvPr>
            <p:ph type="sldImg"/>
          </p:nvPr>
        </p:nvSpPr>
        <p:spPr>
          <a:xfrm>
            <a:off x="2109788" y="292100"/>
            <a:ext cx="2843212" cy="2133600"/>
          </a:xfrm>
          <a:ln cap="flat"/>
        </p:spPr>
      </p:sp>
      <p:sp>
        <p:nvSpPr>
          <p:cNvPr id="164868"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C99E3C91-E2AB-485A-9329-D52EA3510A65}" type="slidenum">
              <a:rPr lang="en-US" sz="1000" b="0" smtClean="0"/>
              <a:pPr/>
              <a:t>94</a:t>
            </a:fld>
            <a:endParaRPr lang="en-US" sz="1000" b="0" smtClean="0"/>
          </a:p>
        </p:txBody>
      </p:sp>
      <p:sp>
        <p:nvSpPr>
          <p:cNvPr id="165891" name="Rectangle 2"/>
          <p:cNvSpPr>
            <a:spLocks noGrp="1" noRot="1" noChangeAspect="1" noChangeArrowheads="1" noTextEdit="1"/>
          </p:cNvSpPr>
          <p:nvPr>
            <p:ph type="sldImg"/>
          </p:nvPr>
        </p:nvSpPr>
        <p:spPr>
          <a:xfrm>
            <a:off x="2109788" y="292100"/>
            <a:ext cx="2843212" cy="2133600"/>
          </a:xfrm>
          <a:ln cap="flat"/>
        </p:spPr>
      </p:sp>
      <p:sp>
        <p:nvSpPr>
          <p:cNvPr id="165892"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25FDE576-D0BD-4C29-8443-B89F5A85C5CB}" type="slidenum">
              <a:rPr lang="en-US" sz="1000" b="0" smtClean="0"/>
              <a:pPr/>
              <a:t>95</a:t>
            </a:fld>
            <a:endParaRPr lang="en-US" sz="1000" b="0" smtClean="0"/>
          </a:p>
        </p:txBody>
      </p:sp>
      <p:sp>
        <p:nvSpPr>
          <p:cNvPr id="175107" name="Rectangle 2"/>
          <p:cNvSpPr>
            <a:spLocks noGrp="1" noRot="1" noChangeAspect="1" noChangeArrowheads="1" noTextEdit="1"/>
          </p:cNvSpPr>
          <p:nvPr>
            <p:ph type="sldImg"/>
          </p:nvPr>
        </p:nvSpPr>
        <p:spPr>
          <a:xfrm>
            <a:off x="2109788" y="292100"/>
            <a:ext cx="2843212" cy="2133600"/>
          </a:xfrm>
          <a:ln cap="flat"/>
        </p:spPr>
      </p:sp>
      <p:sp>
        <p:nvSpPr>
          <p:cNvPr id="175108"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3A35547F-2498-46C8-A18F-CD3325B723AA}" type="slidenum">
              <a:rPr lang="en-US" sz="1000" b="0" smtClean="0"/>
              <a:pPr/>
              <a:t>96</a:t>
            </a:fld>
            <a:endParaRPr lang="en-US" sz="1000" b="0" smtClean="0"/>
          </a:p>
        </p:txBody>
      </p:sp>
      <p:sp>
        <p:nvSpPr>
          <p:cNvPr id="176131" name="Rectangle 2"/>
          <p:cNvSpPr>
            <a:spLocks noGrp="1" noRot="1" noChangeAspect="1" noChangeArrowheads="1" noTextEdit="1"/>
          </p:cNvSpPr>
          <p:nvPr>
            <p:ph type="sldImg"/>
          </p:nvPr>
        </p:nvSpPr>
        <p:spPr>
          <a:xfrm>
            <a:off x="2109788" y="292100"/>
            <a:ext cx="2843212" cy="2133600"/>
          </a:xfrm>
          <a:ln cap="flat"/>
        </p:spPr>
      </p:sp>
      <p:sp>
        <p:nvSpPr>
          <p:cNvPr id="176132"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400" b="1" i="1">
                <a:solidFill>
                  <a:schemeClr val="tx1"/>
                </a:solidFill>
                <a:latin typeface="Arial" charset="0"/>
              </a:defRPr>
            </a:lvl1pPr>
            <a:lvl2pPr marL="742950" indent="-285750" defTabSz="906463">
              <a:defRPr sz="2400" b="1" i="1">
                <a:solidFill>
                  <a:schemeClr val="tx1"/>
                </a:solidFill>
                <a:latin typeface="Arial" charset="0"/>
              </a:defRPr>
            </a:lvl2pPr>
            <a:lvl3pPr marL="1143000" indent="-228600" defTabSz="906463">
              <a:defRPr sz="2400" b="1" i="1">
                <a:solidFill>
                  <a:schemeClr val="tx1"/>
                </a:solidFill>
                <a:latin typeface="Arial" charset="0"/>
              </a:defRPr>
            </a:lvl3pPr>
            <a:lvl4pPr marL="1600200" indent="-228600" defTabSz="906463">
              <a:defRPr sz="2400" b="1" i="1">
                <a:solidFill>
                  <a:schemeClr val="tx1"/>
                </a:solidFill>
                <a:latin typeface="Arial" charset="0"/>
              </a:defRPr>
            </a:lvl4pPr>
            <a:lvl5pPr marL="2057400" indent="-228600" defTabSz="906463">
              <a:defRPr sz="2400" b="1" i="1">
                <a:solidFill>
                  <a:schemeClr val="tx1"/>
                </a:solidFill>
                <a:latin typeface="Arial" charset="0"/>
              </a:defRPr>
            </a:lvl5pPr>
            <a:lvl6pPr marL="2514600" indent="-228600" algn="ctr" defTabSz="906463" eaLnBrk="0" fontAlgn="base" hangingPunct="0">
              <a:spcBef>
                <a:spcPct val="0"/>
              </a:spcBef>
              <a:spcAft>
                <a:spcPct val="0"/>
              </a:spcAft>
              <a:defRPr sz="2400" b="1" i="1">
                <a:solidFill>
                  <a:schemeClr val="tx1"/>
                </a:solidFill>
                <a:latin typeface="Arial" charset="0"/>
              </a:defRPr>
            </a:lvl6pPr>
            <a:lvl7pPr marL="2971800" indent="-228600" algn="ctr" defTabSz="906463" eaLnBrk="0" fontAlgn="base" hangingPunct="0">
              <a:spcBef>
                <a:spcPct val="0"/>
              </a:spcBef>
              <a:spcAft>
                <a:spcPct val="0"/>
              </a:spcAft>
              <a:defRPr sz="2400" b="1" i="1">
                <a:solidFill>
                  <a:schemeClr val="tx1"/>
                </a:solidFill>
                <a:latin typeface="Arial" charset="0"/>
              </a:defRPr>
            </a:lvl7pPr>
            <a:lvl8pPr marL="3429000" indent="-228600" algn="ctr" defTabSz="906463" eaLnBrk="0" fontAlgn="base" hangingPunct="0">
              <a:spcBef>
                <a:spcPct val="0"/>
              </a:spcBef>
              <a:spcAft>
                <a:spcPct val="0"/>
              </a:spcAft>
              <a:defRPr sz="2400" b="1" i="1">
                <a:solidFill>
                  <a:schemeClr val="tx1"/>
                </a:solidFill>
                <a:latin typeface="Arial" charset="0"/>
              </a:defRPr>
            </a:lvl8pPr>
            <a:lvl9pPr marL="3886200" indent="-228600" algn="ctr" defTabSz="906463" eaLnBrk="0" fontAlgn="base" hangingPunct="0">
              <a:spcBef>
                <a:spcPct val="0"/>
              </a:spcBef>
              <a:spcAft>
                <a:spcPct val="0"/>
              </a:spcAft>
              <a:defRPr sz="2400" b="1" i="1">
                <a:solidFill>
                  <a:schemeClr val="tx1"/>
                </a:solidFill>
                <a:latin typeface="Arial" charset="0"/>
              </a:defRPr>
            </a:lvl9pPr>
          </a:lstStyle>
          <a:p>
            <a:fld id="{DFA64B84-77CD-43F0-AD91-D27E8B2478DE}" type="slidenum">
              <a:rPr lang="en-US" sz="1000" b="0" smtClean="0"/>
              <a:pPr/>
              <a:t>97</a:t>
            </a:fld>
            <a:endParaRPr lang="en-US" sz="1000" b="0" smtClean="0"/>
          </a:p>
        </p:txBody>
      </p:sp>
      <p:sp>
        <p:nvSpPr>
          <p:cNvPr id="178179" name="Rectangle 2"/>
          <p:cNvSpPr>
            <a:spLocks noGrp="1" noRot="1" noChangeAspect="1" noChangeArrowheads="1" noTextEdit="1"/>
          </p:cNvSpPr>
          <p:nvPr>
            <p:ph type="sldImg"/>
          </p:nvPr>
        </p:nvSpPr>
        <p:spPr>
          <a:xfrm>
            <a:off x="2109788" y="292100"/>
            <a:ext cx="2843212" cy="2133600"/>
          </a:xfrm>
          <a:ln cap="flat"/>
        </p:spPr>
      </p:sp>
      <p:sp>
        <p:nvSpPr>
          <p:cNvPr id="178180" name="Rectangle 3"/>
          <p:cNvSpPr>
            <a:spLocks noGrp="1" noChangeArrowheads="1"/>
          </p:cNvSpPr>
          <p:nvPr>
            <p:ph type="body" idx="1"/>
          </p:nvPr>
        </p:nvSpPr>
        <p:spPr>
          <a:xfrm>
            <a:off x="368300" y="2654300"/>
            <a:ext cx="6616700" cy="5473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i="1" smtClean="0">
              <a:latin typeface="Arial" charset="0"/>
            </a:endParaRPr>
          </a:p>
          <a:p>
            <a:endParaRPr lang="en-US" sz="1400" i="1"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24BD907-B2F5-4013-B66A-79E503A4573F}" type="slidenum">
              <a:rPr lang="en-US"/>
              <a:pPr>
                <a:defRPr/>
              </a:pPr>
              <a:t>‹#›</a:t>
            </a:fld>
            <a:endParaRPr lang="en-US"/>
          </a:p>
        </p:txBody>
      </p:sp>
    </p:spTree>
    <p:extLst>
      <p:ext uri="{BB962C8B-B14F-4D97-AF65-F5344CB8AC3E}">
        <p14:creationId xmlns:p14="http://schemas.microsoft.com/office/powerpoint/2010/main" val="353111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F81D0A7-F230-42EE-B092-856C4C16633C}" type="slidenum">
              <a:rPr lang="en-US"/>
              <a:pPr>
                <a:defRPr/>
              </a:pPr>
              <a:t>‹#›</a:t>
            </a:fld>
            <a:endParaRPr lang="en-US"/>
          </a:p>
        </p:txBody>
      </p:sp>
    </p:spTree>
    <p:extLst>
      <p:ext uri="{BB962C8B-B14F-4D97-AF65-F5344CB8AC3E}">
        <p14:creationId xmlns:p14="http://schemas.microsoft.com/office/powerpoint/2010/main" val="177762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1" y="266700"/>
            <a:ext cx="20828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1" y="266700"/>
            <a:ext cx="6051551"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F2135F5-7336-465A-9C6D-936BE505D52D}" type="slidenum">
              <a:rPr lang="en-US"/>
              <a:pPr>
                <a:defRPr/>
              </a:pPr>
              <a:t>‹#›</a:t>
            </a:fld>
            <a:endParaRPr lang="en-US"/>
          </a:p>
        </p:txBody>
      </p:sp>
    </p:spTree>
    <p:extLst>
      <p:ext uri="{BB962C8B-B14F-4D97-AF65-F5344CB8AC3E}">
        <p14:creationId xmlns:p14="http://schemas.microsoft.com/office/powerpoint/2010/main" val="273230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76131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5118" y="1676400"/>
            <a:ext cx="37634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22D4BD2A-06CA-45AE-9F37-2943A05C5B4F}" type="slidenum">
              <a:rPr lang="en-US"/>
              <a:pPr>
                <a:defRPr/>
              </a:pPr>
              <a:t>‹#›</a:t>
            </a:fld>
            <a:endParaRPr lang="en-US"/>
          </a:p>
        </p:txBody>
      </p:sp>
    </p:spTree>
    <p:extLst>
      <p:ext uri="{BB962C8B-B14F-4D97-AF65-F5344CB8AC3E}">
        <p14:creationId xmlns:p14="http://schemas.microsoft.com/office/powerpoint/2010/main" val="417601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76131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5118" y="1676400"/>
            <a:ext cx="3763433"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5118" y="3790950"/>
            <a:ext cx="3763433"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ftr" sz="quarter" idx="11"/>
          </p:nvPr>
        </p:nvSpPr>
        <p:spPr>
          <a:ln/>
        </p:spPr>
        <p:txBody>
          <a:bodyPr/>
          <a:lstStyle>
            <a:lvl1pPr>
              <a:defRPr/>
            </a:lvl1pPr>
          </a:lstStyle>
          <a:p>
            <a:pPr>
              <a:defRPr/>
            </a:pPr>
            <a:endParaRPr lang="en-US"/>
          </a:p>
        </p:txBody>
      </p:sp>
      <p:sp>
        <p:nvSpPr>
          <p:cNvPr id="8" name="Rectangle 4"/>
          <p:cNvSpPr>
            <a:spLocks noGrp="1" noChangeArrowheads="1"/>
          </p:cNvSpPr>
          <p:nvPr>
            <p:ph type="sldNum" sz="quarter" idx="12"/>
          </p:nvPr>
        </p:nvSpPr>
        <p:spPr>
          <a:ln/>
        </p:spPr>
        <p:txBody>
          <a:bodyPr/>
          <a:lstStyle>
            <a:lvl1pPr>
              <a:defRPr/>
            </a:lvl1pPr>
          </a:lstStyle>
          <a:p>
            <a:pPr>
              <a:defRPr/>
            </a:pPr>
            <a:fld id="{EAF34C52-2E5F-4E43-B015-F90CE49DA376}" type="slidenum">
              <a:rPr lang="en-US"/>
              <a:pPr>
                <a:defRPr/>
              </a:pPr>
              <a:t>‹#›</a:t>
            </a:fld>
            <a:endParaRPr lang="en-US"/>
          </a:p>
        </p:txBody>
      </p:sp>
    </p:spTree>
    <p:extLst>
      <p:ext uri="{BB962C8B-B14F-4D97-AF65-F5344CB8AC3E}">
        <p14:creationId xmlns:p14="http://schemas.microsoft.com/office/powerpoint/2010/main" val="33857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65DF519-7403-44F0-82D6-9146FEBA4770}" type="slidenum">
              <a:rPr lang="en-US"/>
              <a:pPr>
                <a:defRPr/>
              </a:pPr>
              <a:t>‹#›</a:t>
            </a:fld>
            <a:endParaRPr lang="en-US"/>
          </a:p>
        </p:txBody>
      </p:sp>
    </p:spTree>
    <p:extLst>
      <p:ext uri="{BB962C8B-B14F-4D97-AF65-F5344CB8AC3E}">
        <p14:creationId xmlns:p14="http://schemas.microsoft.com/office/powerpoint/2010/main" val="388330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C30F62C-A9A2-4113-86CB-8076BB5A5430}" type="slidenum">
              <a:rPr lang="en-US"/>
              <a:pPr>
                <a:defRPr/>
              </a:pPr>
              <a:t>‹#›</a:t>
            </a:fld>
            <a:endParaRPr lang="en-US"/>
          </a:p>
        </p:txBody>
      </p:sp>
    </p:spTree>
    <p:extLst>
      <p:ext uri="{BB962C8B-B14F-4D97-AF65-F5344CB8AC3E}">
        <p14:creationId xmlns:p14="http://schemas.microsoft.com/office/powerpoint/2010/main" val="112232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761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5118" y="1676400"/>
            <a:ext cx="376343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27CA3B03-C164-4B73-9F5B-A0B17A19B61D}" type="slidenum">
              <a:rPr lang="en-US"/>
              <a:pPr>
                <a:defRPr/>
              </a:pPr>
              <a:t>‹#›</a:t>
            </a:fld>
            <a:endParaRPr lang="en-US"/>
          </a:p>
        </p:txBody>
      </p:sp>
    </p:spTree>
    <p:extLst>
      <p:ext uri="{BB962C8B-B14F-4D97-AF65-F5344CB8AC3E}">
        <p14:creationId xmlns:p14="http://schemas.microsoft.com/office/powerpoint/2010/main" val="391061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7C7546B7-5EE8-4192-AB57-39E620902BA8}" type="slidenum">
              <a:rPr lang="en-US"/>
              <a:pPr>
                <a:defRPr/>
              </a:pPr>
              <a:t>‹#›</a:t>
            </a:fld>
            <a:endParaRPr lang="en-US"/>
          </a:p>
        </p:txBody>
      </p:sp>
    </p:spTree>
    <p:extLst>
      <p:ext uri="{BB962C8B-B14F-4D97-AF65-F5344CB8AC3E}">
        <p14:creationId xmlns:p14="http://schemas.microsoft.com/office/powerpoint/2010/main" val="329188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4FBA68FC-4150-4581-8ACA-1541DF32F403}" type="slidenum">
              <a:rPr lang="en-US"/>
              <a:pPr>
                <a:defRPr/>
              </a:pPr>
              <a:t>‹#›</a:t>
            </a:fld>
            <a:endParaRPr lang="en-US"/>
          </a:p>
        </p:txBody>
      </p:sp>
    </p:spTree>
    <p:extLst>
      <p:ext uri="{BB962C8B-B14F-4D97-AF65-F5344CB8AC3E}">
        <p14:creationId xmlns:p14="http://schemas.microsoft.com/office/powerpoint/2010/main" val="156614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0D0E7EDA-F76F-4F7A-A060-B23BDABCDFA4}" type="slidenum">
              <a:rPr lang="en-US"/>
              <a:pPr>
                <a:defRPr/>
              </a:pPr>
              <a:t>‹#›</a:t>
            </a:fld>
            <a:endParaRPr lang="en-US"/>
          </a:p>
        </p:txBody>
      </p:sp>
    </p:spTree>
    <p:extLst>
      <p:ext uri="{BB962C8B-B14F-4D97-AF65-F5344CB8AC3E}">
        <p14:creationId xmlns:p14="http://schemas.microsoft.com/office/powerpoint/2010/main" val="79109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13CB7DC5-5CC5-4607-B729-8C95F1B187D2}" type="slidenum">
              <a:rPr lang="en-US"/>
              <a:pPr>
                <a:defRPr/>
              </a:pPr>
              <a:t>‹#›</a:t>
            </a:fld>
            <a:endParaRPr lang="en-US"/>
          </a:p>
        </p:txBody>
      </p:sp>
    </p:spTree>
    <p:extLst>
      <p:ext uri="{BB962C8B-B14F-4D97-AF65-F5344CB8AC3E}">
        <p14:creationId xmlns:p14="http://schemas.microsoft.com/office/powerpoint/2010/main" val="89829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ED138270-7BB0-4217-BC4D-EBD6A6B12420}" type="slidenum">
              <a:rPr lang="en-US"/>
              <a:pPr>
                <a:defRPr/>
              </a:pPr>
              <a:t>‹#›</a:t>
            </a:fld>
            <a:endParaRPr lang="en-US"/>
          </a:p>
        </p:txBody>
      </p:sp>
    </p:spTree>
    <p:extLst>
      <p:ext uri="{BB962C8B-B14F-4D97-AF65-F5344CB8AC3E}">
        <p14:creationId xmlns:p14="http://schemas.microsoft.com/office/powerpoint/2010/main" val="419154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i="0">
                <a:latin typeface="Arial" pitchFamily="34" charset="0"/>
              </a:defRPr>
            </a:lvl1pPr>
          </a:lstStyle>
          <a:p>
            <a:pPr>
              <a:defRPr/>
            </a:pP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i="0">
                <a:latin typeface="Arial" pitchFamily="34" charset="0"/>
              </a:defRPr>
            </a:lvl1pPr>
          </a:lstStyle>
          <a:p>
            <a:pPr>
              <a:defRPr/>
            </a:pP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i="0">
                <a:latin typeface="Arial" pitchFamily="34" charset="0"/>
              </a:defRPr>
            </a:lvl1pPr>
          </a:lstStyle>
          <a:p>
            <a:pPr>
              <a:defRPr/>
            </a:pPr>
            <a:fld id="{A6ACB530-4615-452F-B2D5-FB397744185B}" type="slidenum">
              <a:rPr lang="en-US"/>
              <a:pPr>
                <a:defRPr/>
              </a:pPr>
              <a:t>‹#›</a:t>
            </a:fld>
            <a:endParaRPr lang="en-US"/>
          </a:p>
        </p:txBody>
      </p:sp>
      <p:sp>
        <p:nvSpPr>
          <p:cNvPr id="1029" name="Line 5"/>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a:lstStyle/>
          <a:p>
            <a:pPr>
              <a:defRPr/>
            </a:pPr>
            <a:endParaRPr lang="en-US">
              <a:latin typeface="Arial" pitchFamily="34" charset="0"/>
            </a:endParaRPr>
          </a:p>
        </p:txBody>
      </p:sp>
      <p:sp>
        <p:nvSpPr>
          <p:cNvPr id="8198" name="Rectangle 6"/>
          <p:cNvSpPr>
            <a:spLocks noGrp="1" noChangeArrowheads="1"/>
          </p:cNvSpPr>
          <p:nvPr>
            <p:ph type="title"/>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8199" name="Rectangle 7"/>
          <p:cNvSpPr>
            <a:spLocks noGrp="1" noChangeArrowheads="1"/>
          </p:cNvSpPr>
          <p:nvPr>
            <p:ph type="body" idx="1"/>
          </p:nvPr>
        </p:nvSpPr>
        <p:spPr bwMode="auto">
          <a:xfrm>
            <a:off x="990600" y="1676400"/>
            <a:ext cx="7727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eaLnBrk="0" fontAlgn="base" hangingPunct="0">
        <a:spcBef>
          <a:spcPct val="0"/>
        </a:spcBef>
        <a:spcAft>
          <a:spcPct val="0"/>
        </a:spcAft>
        <a:defRPr sz="4400">
          <a:solidFill>
            <a:schemeClr val="tx2"/>
          </a:solidFill>
          <a:latin typeface="Arial" pitchFamily="34" charset="0"/>
        </a:defRPr>
      </a:lvl6pPr>
      <a:lvl7pPr marL="914400" algn="l" rtl="0" eaLnBrk="0" fontAlgn="base" hangingPunct="0">
        <a:spcBef>
          <a:spcPct val="0"/>
        </a:spcBef>
        <a:spcAft>
          <a:spcPct val="0"/>
        </a:spcAft>
        <a:defRPr sz="4400">
          <a:solidFill>
            <a:schemeClr val="tx2"/>
          </a:solidFill>
          <a:latin typeface="Arial" pitchFamily="34" charset="0"/>
        </a:defRPr>
      </a:lvl7pPr>
      <a:lvl8pPr marL="1371600" algn="l" rtl="0" eaLnBrk="0" fontAlgn="base" hangingPunct="0">
        <a:spcBef>
          <a:spcPct val="0"/>
        </a:spcBef>
        <a:spcAft>
          <a:spcPct val="0"/>
        </a:spcAft>
        <a:defRPr sz="4400">
          <a:solidFill>
            <a:schemeClr val="tx2"/>
          </a:solidFill>
          <a:latin typeface="Arial" pitchFamily="34" charset="0"/>
        </a:defRPr>
      </a:lvl8pPr>
      <a:lvl9pPr marL="1828800" algn="l"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2.docx"/></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3.docx"/></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Word_Document4.docx"/></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5.docx"/></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package" Target="../embeddings/Microsoft_Word_Document6.docx"/></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package" Target="../embeddings/Microsoft_Word_Document7.doc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package" Target="../embeddings/Microsoft_Word_Document8.docx"/></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package" Target="../embeddings/Microsoft_Word_Document9.docx"/></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package" Target="../embeddings/Microsoft_Word_Document10.docx"/></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package" Target="../embeddings/Microsoft_Word_Document11.doc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3.emf"/><Relationship Id="rId4" Type="http://schemas.openxmlformats.org/officeDocument/2006/relationships/package" Target="../embeddings/Microsoft_Word_Document12.docx"/></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4.emf"/><Relationship Id="rId4" Type="http://schemas.openxmlformats.org/officeDocument/2006/relationships/package" Target="../embeddings/Microsoft_Word_Document13.docx"/></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package" Target="../embeddings/Microsoft_Word_Document14.docx"/></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8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57200" y="1600200"/>
            <a:ext cx="8483600" cy="1143000"/>
          </a:xfrm>
          <a:noFill/>
        </p:spPr>
        <p:txBody>
          <a:bodyPr/>
          <a:lstStyle/>
          <a:p>
            <a:pPr algn="ctr"/>
            <a:r>
              <a:rPr lang="en-US" sz="3200" b="1" dirty="0"/>
              <a:t>How Elite Partisan Polarization Affects Public Opinion Formation</a:t>
            </a:r>
            <a:endParaRPr lang="en-US" sz="3200" dirty="0" smtClean="0"/>
          </a:p>
        </p:txBody>
      </p:sp>
      <p:sp>
        <p:nvSpPr>
          <p:cNvPr id="9219" name="Rectangle 3"/>
          <p:cNvSpPr>
            <a:spLocks noGrp="1" noChangeArrowheads="1"/>
          </p:cNvSpPr>
          <p:nvPr>
            <p:ph type="subTitle" idx="1"/>
          </p:nvPr>
        </p:nvSpPr>
        <p:spPr>
          <a:xfrm>
            <a:off x="1524000" y="4343400"/>
            <a:ext cx="6400800" cy="2228850"/>
          </a:xfrm>
          <a:noFill/>
        </p:spPr>
        <p:txBody>
          <a:bodyPr/>
          <a:lstStyle/>
          <a:p>
            <a:r>
              <a:rPr lang="en-US" sz="2400" dirty="0" smtClean="0">
                <a:solidFill>
                  <a:srgbClr val="FF0000"/>
                </a:solidFill>
              </a:rPr>
              <a:t>James </a:t>
            </a:r>
            <a:r>
              <a:rPr lang="en-US" sz="2400" dirty="0">
                <a:solidFill>
                  <a:srgbClr val="FF0000"/>
                </a:solidFill>
              </a:rPr>
              <a:t>N. </a:t>
            </a:r>
            <a:r>
              <a:rPr lang="en-US" sz="2400" dirty="0" smtClean="0">
                <a:solidFill>
                  <a:srgbClr val="FF0000"/>
                </a:solidFill>
              </a:rPr>
              <a:t>Druckman, Northwestern University</a:t>
            </a:r>
            <a:endParaRPr lang="en-US" sz="2400" dirty="0">
              <a:solidFill>
                <a:srgbClr val="FF0000"/>
              </a:solidFill>
            </a:endParaRPr>
          </a:p>
          <a:p>
            <a:r>
              <a:rPr lang="en-US" sz="2400" dirty="0">
                <a:solidFill>
                  <a:srgbClr val="FF0000"/>
                </a:solidFill>
              </a:rPr>
              <a:t>Erik </a:t>
            </a:r>
            <a:r>
              <a:rPr lang="en-US" sz="2400" dirty="0" smtClean="0">
                <a:solidFill>
                  <a:srgbClr val="FF0000"/>
                </a:solidFill>
              </a:rPr>
              <a:t>Peterson, Stanford University</a:t>
            </a:r>
            <a:endParaRPr lang="en-US" sz="2400" dirty="0">
              <a:solidFill>
                <a:srgbClr val="FF0000"/>
              </a:solidFill>
            </a:endParaRPr>
          </a:p>
          <a:p>
            <a:r>
              <a:rPr lang="en-US" sz="2400" dirty="0">
                <a:solidFill>
                  <a:srgbClr val="FF0000"/>
                </a:solidFill>
              </a:rPr>
              <a:t>Rune </a:t>
            </a:r>
            <a:r>
              <a:rPr lang="en-US" sz="2400" dirty="0" err="1" smtClean="0">
                <a:solidFill>
                  <a:srgbClr val="FF0000"/>
                </a:solidFill>
              </a:rPr>
              <a:t>Slothuus</a:t>
            </a:r>
            <a:r>
              <a:rPr lang="en-US" sz="2400" dirty="0" smtClean="0">
                <a:solidFill>
                  <a:srgbClr val="FF0000"/>
                </a:solidFill>
              </a:rPr>
              <a:t>, Aarhus University</a:t>
            </a:r>
            <a:endParaRPr lang="en-US" sz="2400" dirty="0">
              <a:solidFill>
                <a:srgbClr val="FF0000"/>
              </a:solidFill>
            </a:endParaRPr>
          </a:p>
          <a:p>
            <a:pPr marL="342900" indent="-342900">
              <a:spcBef>
                <a:spcPct val="0"/>
              </a:spcBef>
            </a:pPr>
            <a:endParaRPr lang="en-US" sz="2400" dirty="0" smtClean="0">
              <a:solidFill>
                <a:schemeClr val="hlink"/>
              </a:solidFill>
            </a:endParaRPr>
          </a:p>
          <a:p>
            <a:pPr marL="342900" indent="-342900">
              <a:spcBef>
                <a:spcPct val="0"/>
              </a:spcBef>
            </a:pPr>
            <a:endParaRPr lang="en-US" sz="2400" dirty="0" smtClean="0">
              <a:solidFill>
                <a:schemeClr val="hlink"/>
              </a:solidFill>
            </a:endParaRP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2F379086-1034-48F3-99E8-B9366CBF8CCF}" type="slidenum">
              <a:rPr lang="en-US" sz="1400" b="0" i="0" smtClean="0"/>
              <a:pPr/>
              <a:t>1</a:t>
            </a:fld>
            <a:endParaRPr lang="en-US" sz="1400" b="0" i="0" dirty="0" smtClean="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381000" y="266700"/>
            <a:ext cx="8229600" cy="1104900"/>
          </a:xfrm>
          <a:noFill/>
          <a:ln/>
        </p:spPr>
        <p:txBody>
          <a:bodyPr/>
          <a:lstStyle/>
          <a:p>
            <a:pPr algn="ctr"/>
            <a:r>
              <a:rPr lang="en-US" sz="2800" dirty="0"/>
              <a:t>Framing Effects</a:t>
            </a:r>
          </a:p>
        </p:txBody>
      </p:sp>
      <p:sp>
        <p:nvSpPr>
          <p:cNvPr id="313347" name="Rectangle 3"/>
          <p:cNvSpPr>
            <a:spLocks noGrp="1" noChangeArrowheads="1"/>
          </p:cNvSpPr>
          <p:nvPr>
            <p:ph type="body" idx="1"/>
          </p:nvPr>
        </p:nvSpPr>
        <p:spPr>
          <a:xfrm>
            <a:off x="406400" y="1676400"/>
            <a:ext cx="8331200" cy="4953000"/>
          </a:xfrm>
          <a:noFill/>
          <a:ln/>
        </p:spPr>
        <p:txBody>
          <a:bodyPr/>
          <a:lstStyle/>
          <a:p>
            <a:pPr marL="533400" indent="-533400"/>
            <a:r>
              <a:rPr lang="en-US" sz="1800" i="1" dirty="0">
                <a:solidFill>
                  <a:srgbClr val="3333FF"/>
                </a:solidFill>
                <a:sym typeface="Wingdings" pitchFamily="2" charset="2"/>
              </a:rPr>
              <a:t>Many other examples:</a:t>
            </a:r>
            <a:r>
              <a:rPr lang="en-US" sz="1800" dirty="0">
                <a:solidFill>
                  <a:srgbClr val="3333FF"/>
                </a:solidFill>
                <a:sym typeface="Wingdings" pitchFamily="2" charset="2"/>
              </a:rPr>
              <a:t> </a:t>
            </a:r>
            <a:r>
              <a:rPr lang="en-US" sz="1800" dirty="0">
                <a:sym typeface="Wingdings" pitchFamily="2" charset="2"/>
              </a:rPr>
              <a:t> </a:t>
            </a:r>
          </a:p>
          <a:p>
            <a:pPr marL="914400" lvl="1" indent="-457200"/>
            <a:r>
              <a:rPr lang="en-US" sz="1800" dirty="0">
                <a:solidFill>
                  <a:srgbClr val="FF0000"/>
                </a:solidFill>
                <a:sym typeface="Wingdings" pitchFamily="2" charset="2"/>
              </a:rPr>
              <a:t>campaign finance (free speech or corruption?)</a:t>
            </a:r>
          </a:p>
          <a:p>
            <a:pPr marL="914400" lvl="1" indent="-457200"/>
            <a:r>
              <a:rPr lang="en-US" sz="1800" dirty="0">
                <a:solidFill>
                  <a:srgbClr val="FF0000"/>
                </a:solidFill>
                <a:sym typeface="Wingdings" pitchFamily="2" charset="2"/>
              </a:rPr>
              <a:t>abortion (rights of mother or rights of unborn child?)</a:t>
            </a:r>
          </a:p>
          <a:p>
            <a:pPr marL="914400" lvl="1" indent="-457200"/>
            <a:r>
              <a:rPr lang="en-US" sz="1800" dirty="0">
                <a:solidFill>
                  <a:srgbClr val="FF0000"/>
                </a:solidFill>
                <a:sym typeface="Wingdings" pitchFamily="2" charset="2"/>
              </a:rPr>
              <a:t>gun control (right to bear arms or public safety?)</a:t>
            </a:r>
          </a:p>
          <a:p>
            <a:pPr marL="914400" lvl="1" indent="-457200"/>
            <a:r>
              <a:rPr lang="en-US" sz="1800" dirty="0">
                <a:solidFill>
                  <a:srgbClr val="FF0000"/>
                </a:solidFill>
                <a:sym typeface="Wingdings" pitchFamily="2" charset="2"/>
              </a:rPr>
              <a:t>affirmative action (reverse </a:t>
            </a:r>
            <a:r>
              <a:rPr lang="en-US" sz="1800" dirty="0" smtClean="0">
                <a:solidFill>
                  <a:srgbClr val="FF0000"/>
                </a:solidFill>
                <a:sym typeface="Wingdings" pitchFamily="2" charset="2"/>
              </a:rPr>
              <a:t>discrimination </a:t>
            </a:r>
            <a:r>
              <a:rPr lang="en-US" sz="1800" dirty="0">
                <a:solidFill>
                  <a:srgbClr val="FF0000"/>
                </a:solidFill>
                <a:sym typeface="Wingdings" pitchFamily="2" charset="2"/>
              </a:rPr>
              <a:t>or remedial action?)</a:t>
            </a:r>
          </a:p>
          <a:p>
            <a:pPr marL="914400" lvl="1" indent="-457200"/>
            <a:r>
              <a:rPr lang="en-US" sz="1800" dirty="0">
                <a:solidFill>
                  <a:srgbClr val="FF0000"/>
                </a:solidFill>
                <a:sym typeface="Wingdings" pitchFamily="2" charset="2"/>
              </a:rPr>
              <a:t>welfare policy (humanitarianism or overspending?)</a:t>
            </a:r>
          </a:p>
          <a:p>
            <a:pPr marL="914400" lvl="1" indent="-457200"/>
            <a:r>
              <a:rPr lang="en-US" sz="1800" dirty="0">
                <a:solidFill>
                  <a:srgbClr val="FF0000"/>
                </a:solidFill>
                <a:sym typeface="Wingdings" pitchFamily="2" charset="2"/>
              </a:rPr>
              <a:t>social security (individualism or shared security?)</a:t>
            </a:r>
          </a:p>
          <a:p>
            <a:pPr marL="914400" lvl="1" indent="-457200"/>
            <a:r>
              <a:rPr lang="en-US" sz="1800" dirty="0" smtClean="0">
                <a:solidFill>
                  <a:srgbClr val="FF0000"/>
                </a:solidFill>
                <a:sym typeface="Wingdings" pitchFamily="2" charset="2"/>
              </a:rPr>
              <a:t>elections </a:t>
            </a:r>
            <a:r>
              <a:rPr lang="en-US" sz="1800" dirty="0">
                <a:solidFill>
                  <a:srgbClr val="FF0000"/>
                </a:solidFill>
                <a:sym typeface="Wingdings" pitchFamily="2" charset="2"/>
              </a:rPr>
              <a:t>(economy or foreign affairs?)</a:t>
            </a:r>
          </a:p>
          <a:p>
            <a:pPr marL="533400" indent="-533400"/>
            <a:endParaRPr lang="en-US" sz="1800" dirty="0">
              <a:solidFill>
                <a:srgbClr val="FF0000"/>
              </a:solidFill>
            </a:endParaRPr>
          </a:p>
          <a:p>
            <a:pPr marL="533400" indent="-533400"/>
            <a:r>
              <a:rPr lang="en-US" sz="1800" dirty="0">
                <a:solidFill>
                  <a:srgbClr val="FF0000"/>
                </a:solidFill>
              </a:rPr>
              <a:t>A Central Means of Elite Influence on Public Opinion.</a:t>
            </a:r>
          </a:p>
          <a:p>
            <a:pPr marL="533400" indent="-533400"/>
            <a:endParaRPr lang="en-US" sz="1800" dirty="0">
              <a:solidFill>
                <a:srgbClr val="FF0000"/>
              </a:solidFill>
            </a:endParaRPr>
          </a:p>
          <a:p>
            <a:pPr marL="533400" indent="-533400"/>
            <a:endParaRPr lang="en-US" sz="1800" dirty="0">
              <a:solidFill>
                <a:srgbClr val="FF0000"/>
              </a:solidFill>
            </a:endParaRPr>
          </a:p>
          <a:p>
            <a:pPr marL="533400" indent="-533400"/>
            <a:r>
              <a:rPr lang="en-US" sz="1800" dirty="0">
                <a:solidFill>
                  <a:srgbClr val="FF0000"/>
                </a:solidFill>
              </a:rPr>
              <a:t>These effects ≠ valence framing effects (</a:t>
            </a:r>
            <a:r>
              <a:rPr lang="en-US" sz="1800" dirty="0" err="1">
                <a:solidFill>
                  <a:srgbClr val="FF0000"/>
                </a:solidFill>
              </a:rPr>
              <a:t>Tversky</a:t>
            </a:r>
            <a:r>
              <a:rPr lang="en-US" sz="1800" dirty="0">
                <a:solidFill>
                  <a:srgbClr val="FF0000"/>
                </a:solidFill>
              </a:rPr>
              <a:t> and </a:t>
            </a:r>
            <a:r>
              <a:rPr lang="en-US" sz="1800" dirty="0" err="1" smtClean="0">
                <a:solidFill>
                  <a:srgbClr val="FF0000"/>
                </a:solidFill>
              </a:rPr>
              <a:t>Kahneman</a:t>
            </a:r>
            <a:r>
              <a:rPr lang="en-US" sz="1800" dirty="0" smtClean="0">
                <a:solidFill>
                  <a:srgbClr val="FF0000"/>
                </a:solidFill>
              </a:rPr>
              <a:t> 1979)</a:t>
            </a:r>
            <a:endParaRPr lang="en-US" sz="1800" dirty="0">
              <a:solidFill>
                <a:srgbClr val="FF0000"/>
              </a:solidFill>
            </a:endParaRPr>
          </a:p>
          <a:p>
            <a:pPr marL="533400" indent="-533400"/>
            <a:endParaRPr lang="en-US" sz="1800" dirty="0"/>
          </a:p>
          <a:p>
            <a:pPr marL="914400" lvl="1" indent="-457200"/>
            <a:endParaRPr lang="en-US" sz="1800" dirty="0"/>
          </a:p>
          <a:p>
            <a:pPr marL="914400" lvl="1" indent="-457200">
              <a:buFontTx/>
              <a:buNone/>
            </a:pPr>
            <a:endParaRPr lang="en-US" sz="1800" dirty="0"/>
          </a:p>
          <a:p>
            <a:pPr marL="914400" lvl="1" indent="-457200">
              <a:buFontTx/>
              <a:buNone/>
            </a:pPr>
            <a:endParaRPr lang="en-US" sz="18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10</a:t>
            </a:fld>
            <a:endParaRPr lang="en-US"/>
          </a:p>
        </p:txBody>
      </p:sp>
    </p:spTree>
    <p:extLst>
      <p:ext uri="{BB962C8B-B14F-4D97-AF65-F5344CB8AC3E}">
        <p14:creationId xmlns:p14="http://schemas.microsoft.com/office/powerpoint/2010/main" val="1287972710"/>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Extant Work</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sym typeface="Wingdings" pitchFamily="2" charset="2"/>
              </a:rPr>
              <a:t>Randomly expose individuals to </a:t>
            </a:r>
            <a:r>
              <a:rPr lang="en-US" sz="1800" dirty="0" smtClean="0">
                <a:solidFill>
                  <a:srgbClr val="3333FF"/>
                </a:solidFill>
                <a:sym typeface="Wingdings" pitchFamily="2" charset="2"/>
              </a:rPr>
              <a:t>one</a:t>
            </a:r>
            <a:r>
              <a:rPr lang="en-US" sz="1800" i="1" dirty="0" smtClean="0">
                <a:solidFill>
                  <a:srgbClr val="3333FF"/>
                </a:solidFill>
                <a:sym typeface="Wingdings" pitchFamily="2" charset="2"/>
              </a:rPr>
              <a:t> </a:t>
            </a:r>
            <a:r>
              <a:rPr lang="en-US" sz="1800" dirty="0" smtClean="0">
                <a:solidFill>
                  <a:srgbClr val="FF0000"/>
                </a:solidFill>
                <a:sym typeface="Wingdings" pitchFamily="2" charset="2"/>
              </a:rPr>
              <a:t>frame (e.g., free speech) or</a:t>
            </a:r>
            <a:r>
              <a:rPr lang="en-US" sz="1800" i="1" dirty="0" smtClean="0">
                <a:solidFill>
                  <a:srgbClr val="FF0000"/>
                </a:solidFill>
                <a:sym typeface="Wingdings" pitchFamily="2" charset="2"/>
              </a:rPr>
              <a:t> </a:t>
            </a:r>
            <a:r>
              <a:rPr lang="en-US" sz="1800" dirty="0" smtClean="0">
                <a:solidFill>
                  <a:srgbClr val="FF0000"/>
                </a:solidFill>
                <a:sym typeface="Wingdings" pitchFamily="2" charset="2"/>
              </a:rPr>
              <a:t>the other (e.g., public safety) and then immediately measure opinions (</a:t>
            </a:r>
            <a:r>
              <a:rPr lang="en-US" sz="1800" i="1" dirty="0" smtClean="0">
                <a:solidFill>
                  <a:srgbClr val="FF0000"/>
                </a:solidFill>
                <a:sym typeface="Wingdings" pitchFamily="2" charset="2"/>
              </a:rPr>
              <a:t>often in a laboratory or survey environment</a:t>
            </a:r>
            <a:r>
              <a:rPr lang="en-US" sz="1800" dirty="0" smtClean="0">
                <a:solidFill>
                  <a:srgbClr val="FF0000"/>
                </a:solidFill>
                <a:sym typeface="Wingdings" pitchFamily="2" charset="2"/>
              </a:rPr>
              <a:t>).</a:t>
            </a:r>
          </a:p>
          <a:p>
            <a:pPr marL="533400" indent="-533400"/>
            <a:endParaRPr lang="en-US" sz="1800" dirty="0" smtClean="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533400" indent="-533400"/>
            <a:r>
              <a:rPr lang="en-US" sz="1800" dirty="0" smtClean="0">
                <a:solidFill>
                  <a:srgbClr val="3333FF"/>
                </a:solidFill>
                <a:sym typeface="Wingdings" pitchFamily="2" charset="2"/>
              </a:rPr>
              <a:t>Common Result</a:t>
            </a:r>
            <a:r>
              <a:rPr lang="en-US" sz="1800" dirty="0" smtClean="0">
                <a:solidFill>
                  <a:srgbClr val="FF0000"/>
                </a:solidFill>
                <a:sym typeface="Wingdings" pitchFamily="2" charset="2"/>
              </a:rPr>
              <a:t>:  An individual’s opinion reflects the single frame he/she received (e.g., support or oppose right to rally- </a:t>
            </a:r>
            <a:r>
              <a:rPr lang="en-US" sz="1800" i="1" dirty="0" smtClean="0">
                <a:solidFill>
                  <a:srgbClr val="FF0000"/>
                </a:solidFill>
                <a:sym typeface="Wingdings" pitchFamily="2" charset="2"/>
              </a:rPr>
              <a:t>investigation </a:t>
            </a:r>
            <a:r>
              <a:rPr lang="en-US" sz="1800" i="1" dirty="0" smtClean="0">
                <a:solidFill>
                  <a:srgbClr val="FF0000"/>
                </a:solidFill>
                <a:sym typeface="Wingdings" pitchFamily="2" charset="2"/>
              </a:rPr>
              <a:t>of moderators</a:t>
            </a:r>
            <a:r>
              <a:rPr lang="en-US" sz="1800" dirty="0" smtClean="0">
                <a:solidFill>
                  <a:srgbClr val="FF0000"/>
                </a:solidFill>
                <a:sym typeface="Wingdings" pitchFamily="2" charset="2"/>
              </a:rPr>
              <a:t>)</a:t>
            </a:r>
          </a:p>
          <a:p>
            <a:pPr marL="533400" indent="-533400"/>
            <a:endParaRPr lang="en-US" sz="1800" dirty="0" smtClean="0">
              <a:solidFill>
                <a:srgbClr val="FF0000"/>
              </a:solidFill>
              <a:sym typeface="Wingdings" pitchFamily="2" charset="2"/>
            </a:endParaRPr>
          </a:p>
          <a:p>
            <a:pPr marL="533400" indent="-533400"/>
            <a:endParaRPr lang="en-US" sz="1800" dirty="0" smtClean="0">
              <a:sym typeface="Wingdings" pitchFamily="2" charset="2"/>
            </a:endParaRPr>
          </a:p>
          <a:p>
            <a:pPr marL="533400" indent="-533400"/>
            <a:endParaRPr lang="en-US" sz="1600" dirty="0" smtClean="0">
              <a:sym typeface="Wingdings" pitchFamily="2" charset="2"/>
            </a:endParaRPr>
          </a:p>
          <a:p>
            <a:pPr marL="533400" indent="-533400"/>
            <a:endParaRPr lang="en-US" sz="1600" dirty="0" smtClean="0"/>
          </a:p>
          <a:p>
            <a:pPr marL="914400" lvl="1" indent="-457200"/>
            <a:endParaRPr lang="en-US" sz="1600" dirty="0" smtClean="0"/>
          </a:p>
          <a:p>
            <a:pPr marL="914400" lvl="1" indent="-457200">
              <a:buFontTx/>
              <a:buNone/>
            </a:pPr>
            <a:endParaRPr lang="en-US" sz="3200" dirty="0" smtClean="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11</a:t>
            </a:fld>
            <a:endParaRPr lang="en-US"/>
          </a:p>
        </p:txBody>
      </p:sp>
    </p:spTree>
    <p:extLst>
      <p:ext uri="{BB962C8B-B14F-4D97-AF65-F5344CB8AC3E}">
        <p14:creationId xmlns:p14="http://schemas.microsoft.com/office/powerpoint/2010/main" val="4266682272"/>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Extant Work</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endParaRPr lang="en-US" sz="1800" dirty="0" smtClean="0">
              <a:solidFill>
                <a:srgbClr val="FF0000"/>
              </a:solidFill>
              <a:sym typeface="Wingdings" pitchFamily="2" charset="2"/>
            </a:endParaRPr>
          </a:p>
          <a:p>
            <a:pPr marL="533400" indent="-533400"/>
            <a:r>
              <a:rPr lang="en-US" sz="1800" dirty="0" smtClean="0">
                <a:solidFill>
                  <a:srgbClr val="3333FF"/>
                </a:solidFill>
                <a:sym typeface="Wingdings" pitchFamily="2" charset="2"/>
              </a:rPr>
              <a:t>Competitive Framing  </a:t>
            </a:r>
            <a:r>
              <a:rPr lang="en-US" sz="1800" dirty="0" smtClean="0">
                <a:solidFill>
                  <a:srgbClr val="FF0000"/>
                </a:solidFill>
                <a:sym typeface="Wingdings" pitchFamily="2" charset="2"/>
              </a:rPr>
              <a:t>Recent work explores impact of strong versus simultaneous weak frames/arguments (Chong and </a:t>
            </a:r>
            <a:r>
              <a:rPr lang="en-US" sz="1800" dirty="0" err="1" smtClean="0">
                <a:solidFill>
                  <a:srgbClr val="FF0000"/>
                </a:solidFill>
                <a:sym typeface="Wingdings" pitchFamily="2" charset="2"/>
              </a:rPr>
              <a:t>Druckman</a:t>
            </a:r>
            <a:r>
              <a:rPr lang="en-US" sz="1800" dirty="0" smtClean="0">
                <a:solidFill>
                  <a:srgbClr val="FF0000"/>
                </a:solidFill>
                <a:sym typeface="Wingdings" pitchFamily="2" charset="2"/>
              </a:rPr>
              <a:t>, 2007; Hansen, 2007; </a:t>
            </a:r>
            <a:r>
              <a:rPr lang="en-US" sz="1800" dirty="0" err="1" smtClean="0">
                <a:solidFill>
                  <a:srgbClr val="FF0000"/>
                </a:solidFill>
                <a:sym typeface="Wingdings" pitchFamily="2" charset="2"/>
              </a:rPr>
              <a:t>Druckman</a:t>
            </a:r>
            <a:r>
              <a:rPr lang="en-US" sz="1800" dirty="0" smtClean="0">
                <a:solidFill>
                  <a:srgbClr val="FF0000"/>
                </a:solidFill>
                <a:sym typeface="Wingdings" pitchFamily="2" charset="2"/>
              </a:rPr>
              <a:t>, 2010; </a:t>
            </a:r>
            <a:r>
              <a:rPr lang="en-US" sz="1800" dirty="0" err="1" smtClean="0">
                <a:solidFill>
                  <a:srgbClr val="FF0000"/>
                </a:solidFill>
                <a:sym typeface="Wingdings" pitchFamily="2" charset="2"/>
              </a:rPr>
              <a:t>Aaroe</a:t>
            </a:r>
            <a:r>
              <a:rPr lang="en-US" sz="1800" dirty="0" smtClean="0">
                <a:solidFill>
                  <a:srgbClr val="FF0000"/>
                </a:solidFill>
                <a:sym typeface="Wingdings" pitchFamily="2" charset="2"/>
              </a:rPr>
              <a:t>, 2010).</a:t>
            </a:r>
          </a:p>
          <a:p>
            <a:pPr marL="533400" indent="-533400"/>
            <a:endParaRPr lang="en-US" sz="1800" dirty="0" smtClean="0">
              <a:solidFill>
                <a:srgbClr val="9234DB"/>
              </a:solidFill>
              <a:sym typeface="Wingdings" pitchFamily="2" charset="2"/>
            </a:endParaRPr>
          </a:p>
          <a:p>
            <a:pPr marL="533400" indent="-533400"/>
            <a:r>
              <a:rPr lang="en-US" sz="1800" u="sng" dirty="0" smtClean="0">
                <a:solidFill>
                  <a:srgbClr val="9234DB"/>
                </a:solidFill>
                <a:sym typeface="Wingdings" pitchFamily="2" charset="2"/>
              </a:rPr>
              <a:t>Strong frames win!</a:t>
            </a:r>
          </a:p>
          <a:p>
            <a:pPr marL="533400" indent="-533400"/>
            <a:endParaRPr lang="en-US" sz="1800" dirty="0" smtClean="0">
              <a:sym typeface="Wingdings" pitchFamily="2" charset="2"/>
            </a:endParaRPr>
          </a:p>
          <a:p>
            <a:pPr marL="533400" indent="-533400"/>
            <a:endParaRPr lang="en-US" sz="1600" dirty="0" smtClean="0">
              <a:sym typeface="Wingdings" pitchFamily="2" charset="2"/>
            </a:endParaRPr>
          </a:p>
          <a:p>
            <a:pPr marL="533400" indent="-533400"/>
            <a:endParaRPr lang="en-US" sz="1600" dirty="0" smtClean="0"/>
          </a:p>
          <a:p>
            <a:pPr marL="914400" lvl="1" indent="-457200"/>
            <a:endParaRPr lang="en-US" sz="1600" dirty="0" smtClean="0"/>
          </a:p>
          <a:p>
            <a:pPr marL="914400" lvl="1" indent="-457200">
              <a:buFontTx/>
              <a:buNone/>
            </a:pPr>
            <a:endParaRPr lang="en-US" sz="3200" dirty="0" smtClean="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12</a:t>
            </a:fld>
            <a:endParaRPr lang="en-US"/>
          </a:p>
        </p:txBody>
      </p:sp>
    </p:spTree>
    <p:extLst>
      <p:ext uri="{BB962C8B-B14F-4D97-AF65-F5344CB8AC3E}">
        <p14:creationId xmlns:p14="http://schemas.microsoft.com/office/powerpoint/2010/main" val="3655831087"/>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Makes a Frame Strong?</a:t>
            </a:r>
            <a:endParaRPr lang="en-US" sz="2800" dirty="0"/>
          </a:p>
        </p:txBody>
      </p:sp>
      <p:sp>
        <p:nvSpPr>
          <p:cNvPr id="241667" name="Rectangle 3"/>
          <p:cNvSpPr>
            <a:spLocks noGrp="1" noChangeArrowheads="1"/>
          </p:cNvSpPr>
          <p:nvPr>
            <p:ph type="body" idx="1"/>
          </p:nvPr>
        </p:nvSpPr>
        <p:spPr>
          <a:xfrm>
            <a:off x="609600" y="1524000"/>
            <a:ext cx="7721600" cy="4953000"/>
          </a:xfrm>
          <a:noFill/>
          <a:ln/>
        </p:spPr>
        <p:txBody>
          <a:bodyPr/>
          <a:lstStyle/>
          <a:p>
            <a:pPr marL="533400" indent="-533400"/>
            <a:r>
              <a:rPr lang="en-US" sz="1800" dirty="0" smtClean="0">
                <a:solidFill>
                  <a:srgbClr val="FF0000"/>
                </a:solidFill>
                <a:sym typeface="Wingdings" pitchFamily="2" charset="2"/>
              </a:rPr>
              <a:t>Following psychological work, it is strong when the “audience perceives it to be compelling” (O’Keefe, 2002: 47, 156). </a:t>
            </a:r>
          </a:p>
          <a:p>
            <a:pPr marL="533400" indent="-533400"/>
            <a:endParaRPr lang="en-US" sz="1800" dirty="0" smtClean="0">
              <a:solidFill>
                <a:srgbClr val="FF0000"/>
              </a:solidFill>
              <a:sym typeface="Wingdings" pitchFamily="2" charset="2"/>
            </a:endParaRPr>
          </a:p>
          <a:p>
            <a:pPr marL="533400" indent="-533400"/>
            <a:r>
              <a:rPr lang="en-US" sz="1800" dirty="0" smtClean="0">
                <a:solidFill>
                  <a:srgbClr val="FF0000"/>
                </a:solidFill>
                <a:sym typeface="Wingdings" pitchFamily="2" charset="2"/>
              </a:rPr>
              <a:t>W</a:t>
            </a:r>
            <a:r>
              <a:rPr lang="en-US" sz="1800" i="1" dirty="0" smtClean="0">
                <a:solidFill>
                  <a:srgbClr val="FF0000"/>
                </a:solidFill>
                <a:sym typeface="Wingdings" pitchFamily="2" charset="2"/>
              </a:rPr>
              <a:t>hat does this mean?  Three key attributes</a:t>
            </a:r>
            <a:r>
              <a:rPr lang="en-US" sz="1800" i="1" dirty="0" smtClean="0">
                <a:solidFill>
                  <a:srgbClr val="FF0000"/>
                </a:solidFill>
                <a:sym typeface="Wingdings" pitchFamily="2" charset="2"/>
              </a:rPr>
              <a:t>:</a:t>
            </a:r>
          </a:p>
          <a:p>
            <a:pPr marL="533400" indent="-533400"/>
            <a:endParaRPr lang="en-US" sz="1800" i="1" dirty="0" smtClean="0">
              <a:solidFill>
                <a:srgbClr val="FF0000"/>
              </a:solidFill>
              <a:sym typeface="Wingdings" pitchFamily="2" charset="2"/>
            </a:endParaRPr>
          </a:p>
          <a:p>
            <a:pPr marL="933450" lvl="1" indent="-533400"/>
            <a:r>
              <a:rPr lang="en-US" sz="1800" i="1" dirty="0" smtClean="0">
                <a:solidFill>
                  <a:srgbClr val="3333FF"/>
                </a:solidFill>
                <a:sym typeface="Wingdings" pitchFamily="2" charset="2"/>
              </a:rPr>
              <a:t>Available</a:t>
            </a:r>
            <a:r>
              <a:rPr lang="en-US" sz="1800" i="1" dirty="0" smtClean="0">
                <a:solidFill>
                  <a:srgbClr val="FF0000"/>
                </a:solidFill>
                <a:sym typeface="Wingdings" pitchFamily="2" charset="2"/>
              </a:rPr>
              <a:t> in ones mind (e.g., does “free speech” make sense when one thinks about hate group rallies?  Does “litter in the street”?).</a:t>
            </a:r>
          </a:p>
          <a:p>
            <a:pPr marL="933450" lvl="1" indent="-533400"/>
            <a:endParaRPr lang="en-US" sz="1800" i="1" dirty="0" smtClean="0">
              <a:solidFill>
                <a:srgbClr val="FF0000"/>
              </a:solidFill>
              <a:sym typeface="Wingdings" pitchFamily="2" charset="2"/>
            </a:endParaRPr>
          </a:p>
          <a:p>
            <a:pPr marL="933450" lvl="1" indent="-533400"/>
            <a:r>
              <a:rPr lang="en-US" sz="1800" i="1" dirty="0" smtClean="0">
                <a:solidFill>
                  <a:srgbClr val="3333FF"/>
                </a:solidFill>
                <a:sym typeface="Wingdings" pitchFamily="2" charset="2"/>
              </a:rPr>
              <a:t>Accessible</a:t>
            </a:r>
            <a:r>
              <a:rPr lang="en-US" sz="1800" i="1" dirty="0" smtClean="0">
                <a:solidFill>
                  <a:srgbClr val="FF0000"/>
                </a:solidFill>
                <a:sym typeface="Wingdings" pitchFamily="2" charset="2"/>
              </a:rPr>
              <a:t>  does it come to mind, typically via a communication (or chronically)?</a:t>
            </a:r>
          </a:p>
          <a:p>
            <a:pPr marL="933450" lvl="1" indent="-533400"/>
            <a:endParaRPr lang="en-US" sz="1800" i="1" dirty="0" smtClean="0">
              <a:solidFill>
                <a:srgbClr val="FF0000"/>
              </a:solidFill>
              <a:sym typeface="Wingdings" pitchFamily="2" charset="2"/>
            </a:endParaRPr>
          </a:p>
          <a:p>
            <a:pPr marL="933450" lvl="1" indent="-533400"/>
            <a:r>
              <a:rPr lang="en-US" sz="1800" i="1" dirty="0" smtClean="0">
                <a:solidFill>
                  <a:srgbClr val="3333FF"/>
                </a:solidFill>
                <a:sym typeface="Wingdings" pitchFamily="2" charset="2"/>
              </a:rPr>
              <a:t>Applicable</a:t>
            </a:r>
            <a:r>
              <a:rPr lang="en-US" sz="1800" i="1" dirty="0" smtClean="0">
                <a:solidFill>
                  <a:srgbClr val="FF0000"/>
                </a:solidFill>
                <a:sym typeface="Wingdings" pitchFamily="2" charset="2"/>
              </a:rPr>
              <a:t>  Relative to other frames/arguments, is it seen as “effective or applicable”?</a:t>
            </a:r>
          </a:p>
          <a:p>
            <a:pPr marL="933450" lvl="1" indent="-533400"/>
            <a:endParaRPr lang="en-US" sz="1800" dirty="0" smtClean="0">
              <a:solidFill>
                <a:srgbClr val="FF0000"/>
              </a:solidFill>
              <a:sym typeface="Wingdings" pitchFamily="2" charset="2"/>
            </a:endParaRPr>
          </a:p>
          <a:p>
            <a:pPr marL="914400" lvl="1" indent="-457200">
              <a:buFontTx/>
              <a:buNone/>
            </a:pPr>
            <a:endParaRPr lang="en-US" sz="18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13</a:t>
            </a:fld>
            <a:endParaRPr lang="en-US"/>
          </a:p>
        </p:txBody>
      </p:sp>
    </p:spTree>
    <p:extLst>
      <p:ext uri="{BB962C8B-B14F-4D97-AF65-F5344CB8AC3E}">
        <p14:creationId xmlns:p14="http://schemas.microsoft.com/office/powerpoint/2010/main" val="1847986213"/>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Makes a Frame Strong?</a:t>
            </a:r>
            <a:endParaRPr lang="en-US" sz="2800" dirty="0"/>
          </a:p>
        </p:txBody>
      </p:sp>
      <p:sp>
        <p:nvSpPr>
          <p:cNvPr id="241667" name="Rectangle 3"/>
          <p:cNvSpPr>
            <a:spLocks noGrp="1" noChangeArrowheads="1"/>
          </p:cNvSpPr>
          <p:nvPr>
            <p:ph type="body" idx="1"/>
          </p:nvPr>
        </p:nvSpPr>
        <p:spPr>
          <a:xfrm>
            <a:off x="609600" y="1524000"/>
            <a:ext cx="7721600" cy="4953000"/>
          </a:xfrm>
          <a:noFill/>
          <a:ln/>
        </p:spPr>
        <p:txBody>
          <a:bodyPr/>
          <a:lstStyle/>
          <a:p>
            <a:pPr marL="933450" lvl="1" indent="-533400"/>
            <a:endParaRPr lang="en-US" sz="1800" dirty="0" smtClean="0">
              <a:solidFill>
                <a:srgbClr val="FF0000"/>
              </a:solidFill>
              <a:sym typeface="Wingdings" pitchFamily="2" charset="2"/>
            </a:endParaRPr>
          </a:p>
          <a:p>
            <a:pPr marL="533400" indent="-533400"/>
            <a:r>
              <a:rPr lang="en-US" sz="1800" dirty="0" smtClean="0">
                <a:solidFill>
                  <a:srgbClr val="FF0000"/>
                </a:solidFill>
                <a:sym typeface="Wingdings" pitchFamily="2" charset="2"/>
              </a:rPr>
              <a:t>Availability and Applicability measured in pre-tests and accessibility manipulated in experiment. </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9234DB"/>
                </a:solidFill>
                <a:sym typeface="Wingdings" pitchFamily="2" charset="2"/>
              </a:rPr>
              <a:t>ALL PERCEPTUAL </a:t>
            </a:r>
            <a:r>
              <a:rPr lang="en-US" sz="1800" dirty="0" smtClean="0">
                <a:solidFill>
                  <a:srgbClr val="FF0000"/>
                </a:solidFill>
                <a:sym typeface="Wingdings" pitchFamily="2" charset="2"/>
              </a:rPr>
              <a:t>leaving normative status unclear</a:t>
            </a:r>
            <a:r>
              <a:rPr lang="en-US" sz="1800" dirty="0" smtClean="0">
                <a:solidFill>
                  <a:srgbClr val="FF0000"/>
                </a:solidFill>
                <a:sym typeface="Wingdings" pitchFamily="2" charset="2"/>
              </a:rPr>
              <a:t>.  (I will return to this.)</a:t>
            </a:r>
            <a:endParaRPr lang="en-US" sz="1800" dirty="0" smtClean="0">
              <a:solidFill>
                <a:srgbClr val="FF0000"/>
              </a:solidFill>
              <a:sym typeface="Wingdings" pitchFamily="2" charset="2"/>
            </a:endParaRPr>
          </a:p>
          <a:p>
            <a:pPr marL="914400" lvl="1" indent="-457200">
              <a:buFontTx/>
              <a:buNone/>
            </a:pPr>
            <a:endParaRPr lang="en-US" sz="18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14</a:t>
            </a:fld>
            <a:endParaRPr lang="en-US"/>
          </a:p>
        </p:txBody>
      </p:sp>
    </p:spTree>
    <p:extLst>
      <p:ext uri="{BB962C8B-B14F-4D97-AF65-F5344CB8AC3E}">
        <p14:creationId xmlns:p14="http://schemas.microsoft.com/office/powerpoint/2010/main" val="2037933017"/>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Makes a Frame Strong?</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sym typeface="Wingdings" pitchFamily="2" charset="2"/>
              </a:rPr>
              <a:t>Continue to lack understanding of what makes one frame stronger (e.g., tend to be emotional, feed cognitive biases, episodic).</a:t>
            </a:r>
          </a:p>
          <a:p>
            <a:pPr marL="533400" indent="-533400"/>
            <a:endParaRPr lang="en-US" sz="1800" dirty="0" smtClean="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533400" indent="-533400"/>
            <a:r>
              <a:rPr lang="en-US" sz="1800" dirty="0" smtClean="0">
                <a:solidFill>
                  <a:srgbClr val="FF0000"/>
                </a:solidFill>
                <a:sym typeface="Wingdings" pitchFamily="2" charset="2"/>
              </a:rPr>
              <a:t>Leaves many questions </a:t>
            </a:r>
            <a:r>
              <a:rPr lang="en-US" sz="1800" dirty="0">
                <a:solidFill>
                  <a:srgbClr val="FF0000"/>
                </a:solidFill>
                <a:sym typeface="Wingdings" pitchFamily="2" charset="2"/>
              </a:rPr>
              <a:t>open (</a:t>
            </a:r>
            <a:r>
              <a:rPr lang="en-US" sz="1800" dirty="0" smtClean="0">
                <a:solidFill>
                  <a:srgbClr val="FF0000"/>
                </a:solidFill>
                <a:sym typeface="Wingdings" pitchFamily="2" charset="2"/>
              </a:rPr>
              <a:t>including normative ones) but this is not our goal here (</a:t>
            </a:r>
            <a:r>
              <a:rPr lang="en-US" sz="1800" dirty="0" smtClean="0">
                <a:solidFill>
                  <a:srgbClr val="FF0000"/>
                </a:solidFill>
                <a:sym typeface="Wingdings" pitchFamily="2" charset="2"/>
              </a:rPr>
              <a:t>and again </a:t>
            </a:r>
            <a:r>
              <a:rPr lang="en-US" sz="1800" dirty="0" smtClean="0">
                <a:solidFill>
                  <a:srgbClr val="FF0000"/>
                </a:solidFill>
                <a:sym typeface="Wingdings" pitchFamily="2" charset="2"/>
              </a:rPr>
              <a:t>will discuss later).</a:t>
            </a:r>
          </a:p>
          <a:p>
            <a:pPr marL="533400" indent="-533400"/>
            <a:endParaRPr lang="en-US" sz="1800" dirty="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914400" lvl="1" indent="-457200">
              <a:buFontTx/>
              <a:buNone/>
            </a:pPr>
            <a:endParaRPr lang="en-US" sz="1800" dirty="0" smtClean="0">
              <a:solidFill>
                <a:srgbClr val="FF0000"/>
              </a:solidFill>
            </a:endParaRPr>
          </a:p>
          <a:p>
            <a:pPr marL="914400" lvl="1" indent="-457200">
              <a:buFontTx/>
              <a:buNone/>
            </a:pPr>
            <a:endParaRPr lang="en-US" sz="18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15</a:t>
            </a:fld>
            <a:endParaRPr lang="en-US"/>
          </a:p>
        </p:txBody>
      </p:sp>
    </p:spTree>
    <p:extLst>
      <p:ext uri="{BB962C8B-B14F-4D97-AF65-F5344CB8AC3E}">
        <p14:creationId xmlns:p14="http://schemas.microsoft.com/office/powerpoint/2010/main" val="2703340491"/>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Makes a Frame Strong?</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endParaRPr lang="en-US" sz="1800" dirty="0" smtClean="0">
              <a:solidFill>
                <a:srgbClr val="FF0000"/>
              </a:solidFill>
              <a:sym typeface="Wingdings" pitchFamily="2" charset="2"/>
            </a:endParaRPr>
          </a:p>
          <a:p>
            <a:pPr marL="533400" indent="-533400"/>
            <a:r>
              <a:rPr lang="en-US" sz="1800" dirty="0" smtClean="0">
                <a:solidFill>
                  <a:srgbClr val="FF0000"/>
                </a:solidFill>
                <a:sym typeface="Wingdings" pitchFamily="2" charset="2"/>
              </a:rPr>
              <a:t>Instead, we identify </a:t>
            </a:r>
            <a:r>
              <a:rPr lang="en-US" sz="1800" dirty="0" smtClean="0">
                <a:solidFill>
                  <a:srgbClr val="9234DB"/>
                </a:solidFill>
                <a:sym typeface="Wingdings" pitchFamily="2" charset="2"/>
              </a:rPr>
              <a:t>STRONG</a:t>
            </a:r>
            <a:r>
              <a:rPr lang="en-US" sz="1800" dirty="0" smtClean="0">
                <a:solidFill>
                  <a:srgbClr val="FF0000"/>
                </a:solidFill>
                <a:sym typeface="Wingdings" pitchFamily="2" charset="2"/>
              </a:rPr>
              <a:t> (e.g., relatively applicable) and </a:t>
            </a:r>
            <a:r>
              <a:rPr lang="en-US" sz="1800" dirty="0" smtClean="0">
                <a:solidFill>
                  <a:srgbClr val="9234DB"/>
                </a:solidFill>
                <a:sym typeface="Wingdings" pitchFamily="2" charset="2"/>
              </a:rPr>
              <a:t>WEAK</a:t>
            </a:r>
            <a:r>
              <a:rPr lang="en-US" sz="1800" dirty="0" smtClean="0">
                <a:solidFill>
                  <a:srgbClr val="FF0000"/>
                </a:solidFill>
                <a:sym typeface="Wingdings" pitchFamily="2" charset="2"/>
              </a:rPr>
              <a:t> frames in contrasting directions on issues (pro or con an issue) via pre-tests with representative respondents.</a:t>
            </a:r>
          </a:p>
          <a:p>
            <a:pPr marL="533400" indent="-533400"/>
            <a:endParaRPr lang="en-US" sz="1800" dirty="0" smtClean="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533400" indent="-533400"/>
            <a:r>
              <a:rPr lang="en-US" sz="1800" dirty="0" smtClean="0">
                <a:solidFill>
                  <a:srgbClr val="3333FF"/>
                </a:solidFill>
                <a:sym typeface="Wingdings" pitchFamily="2" charset="2"/>
              </a:rPr>
              <a:t>Then vary party sponsor and level of polarization </a:t>
            </a:r>
            <a:r>
              <a:rPr lang="en-US" sz="1800" dirty="0" smtClean="0">
                <a:solidFill>
                  <a:srgbClr val="FF0000"/>
                </a:solidFill>
                <a:sym typeface="Wingdings" pitchFamily="2" charset="2"/>
              </a:rPr>
              <a:t> </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sym typeface="Wingdings" pitchFamily="2" charset="2"/>
              </a:rPr>
              <a:t>What matters more  perceived argument/frame strength OR party identification and does this vary based on conditions of polarization?</a:t>
            </a:r>
          </a:p>
          <a:p>
            <a:pPr marL="533400" indent="-533400"/>
            <a:endParaRPr lang="en-US" sz="1800" dirty="0" smtClean="0">
              <a:solidFill>
                <a:srgbClr val="FF0000"/>
              </a:solidFill>
              <a:sym typeface="Wingdings" pitchFamily="2" charset="2"/>
            </a:endParaRPr>
          </a:p>
          <a:p>
            <a:pPr marL="914400" lvl="1" indent="-457200">
              <a:buFontTx/>
              <a:buNone/>
            </a:pPr>
            <a:endParaRPr lang="en-US" sz="1800" dirty="0" smtClean="0">
              <a:solidFill>
                <a:srgbClr val="FF0000"/>
              </a:solidFill>
            </a:endParaRPr>
          </a:p>
          <a:p>
            <a:pPr marL="914400" lvl="1" indent="-457200">
              <a:buFontTx/>
              <a:buNone/>
            </a:pPr>
            <a:endParaRPr lang="en-US" sz="18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16</a:t>
            </a:fld>
            <a:endParaRPr lang="en-US"/>
          </a:p>
        </p:txBody>
      </p:sp>
    </p:spTree>
    <p:extLst>
      <p:ext uri="{BB962C8B-B14F-4D97-AF65-F5344CB8AC3E}">
        <p14:creationId xmlns:p14="http://schemas.microsoft.com/office/powerpoint/2010/main" val="1627674542"/>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Party Competition</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sym typeface="Wingdings" pitchFamily="2" charset="2"/>
              </a:rPr>
              <a:t>Some prior work on party sponsor and frames (e.g., </a:t>
            </a:r>
            <a:r>
              <a:rPr lang="en-US" sz="1800" dirty="0" err="1" smtClean="0">
                <a:solidFill>
                  <a:srgbClr val="FF0000"/>
                </a:solidFill>
                <a:sym typeface="Wingdings" pitchFamily="2" charset="2"/>
              </a:rPr>
              <a:t>Slothuus</a:t>
            </a:r>
            <a:r>
              <a:rPr lang="en-US" sz="1800" dirty="0" smtClean="0">
                <a:solidFill>
                  <a:srgbClr val="FF0000"/>
                </a:solidFill>
                <a:sym typeface="Wingdings" pitchFamily="2" charset="2"/>
              </a:rPr>
              <a:t>, 2010; </a:t>
            </a:r>
            <a:r>
              <a:rPr lang="en-US" sz="1800" dirty="0" err="1">
                <a:solidFill>
                  <a:srgbClr val="FF0000"/>
                </a:solidFill>
                <a:sym typeface="Wingdings" pitchFamily="2" charset="2"/>
              </a:rPr>
              <a:t>Slothuss</a:t>
            </a:r>
            <a:r>
              <a:rPr lang="en-US" sz="1800" dirty="0">
                <a:solidFill>
                  <a:srgbClr val="FF0000"/>
                </a:solidFill>
                <a:sym typeface="Wingdings" pitchFamily="2" charset="2"/>
              </a:rPr>
              <a:t> and de </a:t>
            </a:r>
            <a:r>
              <a:rPr lang="en-US" sz="1800" dirty="0" smtClean="0">
                <a:solidFill>
                  <a:srgbClr val="FF0000"/>
                </a:solidFill>
                <a:sym typeface="Wingdings" pitchFamily="2" charset="2"/>
              </a:rPr>
              <a:t>Vreese, 2010; Nicholson, 2011)  </a:t>
            </a:r>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0" indent="0">
              <a:buNone/>
            </a:pPr>
            <a:r>
              <a:rPr lang="en-US" sz="1800" dirty="0" smtClean="0">
                <a:solidFill>
                  <a:srgbClr val="FF0000"/>
                </a:solidFill>
                <a:sym typeface="Wingdings" pitchFamily="2" charset="2"/>
              </a:rPr>
              <a:t>	Find </a:t>
            </a:r>
            <a:r>
              <a:rPr lang="en-US" sz="1800" dirty="0" smtClean="0">
                <a:solidFill>
                  <a:srgbClr val="FF0000"/>
                </a:solidFill>
                <a:sym typeface="Wingdings" pitchFamily="2" charset="2"/>
              </a:rPr>
              <a:t>party sponsor matters, especially on conflicting historical </a:t>
            </a:r>
            <a:r>
              <a:rPr lang="en-US" sz="1800" dirty="0" smtClean="0">
                <a:solidFill>
                  <a:srgbClr val="FF0000"/>
                </a:solidFill>
                <a:sym typeface="Wingdings" pitchFamily="2" charset="2"/>
              </a:rPr>
              <a:t>	issues</a:t>
            </a:r>
            <a:r>
              <a:rPr lang="en-US" sz="1800" dirty="0" smtClean="0">
                <a:solidFill>
                  <a:srgbClr val="FF0000"/>
                </a:solidFill>
                <a:sym typeface="Wingdings" pitchFamily="2" charset="2"/>
              </a:rPr>
              <a:t>, but so do pre-existing values.</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sym typeface="Wingdings" pitchFamily="2" charset="2"/>
              </a:rPr>
              <a:t>These works do NOT explore competitive framing (i.e., vary frame strength or competition of frames) and do not account for varying partisan environments (i.e., polarization levels).</a:t>
            </a:r>
          </a:p>
          <a:p>
            <a:pPr marL="533400" indent="-533400"/>
            <a:endParaRPr lang="en-US" sz="1800" dirty="0">
              <a:sym typeface="Wingdings" pitchFamily="2" charset="2"/>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17</a:t>
            </a:fld>
            <a:endParaRPr lang="en-US"/>
          </a:p>
        </p:txBody>
      </p:sp>
    </p:spTree>
    <p:extLst>
      <p:ext uri="{BB962C8B-B14F-4D97-AF65-F5344CB8AC3E}">
        <p14:creationId xmlns:p14="http://schemas.microsoft.com/office/powerpoint/2010/main" val="1766188928"/>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Party Cues</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sym typeface="Wingdings" pitchFamily="2" charset="2"/>
              </a:rPr>
              <a:t>The same is true on the long-standing literature on party cues – party cues matter but when and how when compared to substantive information?</a:t>
            </a:r>
          </a:p>
          <a:p>
            <a:pPr marL="533400" indent="-533400"/>
            <a:endParaRPr lang="en-US" sz="1800" dirty="0" smtClean="0">
              <a:solidFill>
                <a:srgbClr val="FF0000"/>
              </a:solidFill>
              <a:sym typeface="Wingdings" pitchFamily="2" charset="2"/>
            </a:endParaRPr>
          </a:p>
          <a:p>
            <a:pPr marL="533400" indent="-533400"/>
            <a:endParaRPr lang="en-US" sz="1800" dirty="0" smtClean="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18</a:t>
            </a:fld>
            <a:endParaRPr lang="en-US"/>
          </a:p>
        </p:txBody>
      </p:sp>
    </p:spTree>
    <p:extLst>
      <p:ext uri="{BB962C8B-B14F-4D97-AF65-F5344CB8AC3E}">
        <p14:creationId xmlns:p14="http://schemas.microsoft.com/office/powerpoint/2010/main" val="2436173420"/>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Party Cues</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endParaRPr lang="en-US" sz="1800" dirty="0" smtClean="0">
              <a:solidFill>
                <a:srgbClr val="FF0000"/>
              </a:solidFill>
              <a:sym typeface="Wingdings" pitchFamily="2" charset="2"/>
            </a:endParaRPr>
          </a:p>
          <a:p>
            <a:pPr marL="533400" indent="-533400"/>
            <a:r>
              <a:rPr lang="en-US" sz="1800" dirty="0" smtClean="0">
                <a:solidFill>
                  <a:srgbClr val="FF0000"/>
                </a:solidFill>
                <a:sym typeface="Wingdings" pitchFamily="2" charset="2"/>
              </a:rPr>
              <a:t>“In spite o</a:t>
            </a:r>
            <a:r>
              <a:rPr lang="en-US" sz="1800" dirty="0" smtClean="0">
                <a:solidFill>
                  <a:srgbClr val="FF0000"/>
                </a:solidFill>
              </a:rPr>
              <a:t>f </a:t>
            </a:r>
            <a:r>
              <a:rPr lang="en-US" sz="1800" dirty="0">
                <a:solidFill>
                  <a:srgbClr val="FF0000"/>
                </a:solidFill>
              </a:rPr>
              <a:t>numerous claims about the relative influence of policy attributes and position-taking by party elites [i.e., party endorsements], direct evidence is slight because few studies directly compare the effects of these </a:t>
            </a:r>
            <a:r>
              <a:rPr lang="en-US" sz="1800" dirty="0" smtClean="0">
                <a:solidFill>
                  <a:srgbClr val="FF0000"/>
                </a:solidFill>
              </a:rPr>
              <a:t>variables [i.e., arguments versus cues]… </a:t>
            </a:r>
            <a:r>
              <a:rPr lang="en-US" sz="1800" dirty="0">
                <a:solidFill>
                  <a:srgbClr val="FF0000"/>
                </a:solidFill>
              </a:rPr>
              <a:t>“in political debate, cues and frames almost always appear together: Party elites rarely take a position without trying to frame it in a way that will garner support for </a:t>
            </a:r>
            <a:r>
              <a:rPr lang="en-US" sz="1800" dirty="0" smtClean="0">
                <a:solidFill>
                  <a:srgbClr val="FF0000"/>
                </a:solidFill>
              </a:rPr>
              <a:t>it.”  (Bullock, 2011</a:t>
            </a:r>
            <a:r>
              <a:rPr lang="en-US" sz="1800" dirty="0">
                <a:solidFill>
                  <a:srgbClr val="FF0000"/>
                </a:solidFill>
              </a:rPr>
              <a:t>: </a:t>
            </a:r>
            <a:r>
              <a:rPr lang="en-US" sz="1800" dirty="0" smtClean="0">
                <a:solidFill>
                  <a:srgbClr val="FF0000"/>
                </a:solidFill>
              </a:rPr>
              <a:t>496, 511).</a:t>
            </a:r>
          </a:p>
          <a:p>
            <a:pPr marL="533400" indent="-533400"/>
            <a:endParaRPr lang="en-US" sz="1800" dirty="0" smtClean="0">
              <a:solidFill>
                <a:srgbClr val="FF0000"/>
              </a:solidFill>
            </a:endParaRPr>
          </a:p>
          <a:p>
            <a:pPr marL="533400" indent="-533400"/>
            <a:endParaRPr lang="en-US" sz="1800" dirty="0" smtClean="0">
              <a:solidFill>
                <a:srgbClr val="FF0000"/>
              </a:solidFill>
            </a:endParaRPr>
          </a:p>
          <a:p>
            <a:pPr marL="533400" indent="-533400"/>
            <a:endParaRPr lang="en-US" sz="1800" dirty="0">
              <a:solidFill>
                <a:srgbClr val="FF0000"/>
              </a:solidFill>
            </a:endParaRPr>
          </a:p>
          <a:p>
            <a:pPr marL="533400" indent="-533400"/>
            <a:r>
              <a:rPr lang="en-US" sz="1800" dirty="0" smtClean="0">
                <a:solidFill>
                  <a:srgbClr val="FF0000"/>
                </a:solidFill>
              </a:rPr>
              <a:t>Bullock finds </a:t>
            </a:r>
            <a:r>
              <a:rPr lang="en-US" sz="1800" dirty="0">
                <a:solidFill>
                  <a:srgbClr val="FF0000"/>
                </a:solidFill>
              </a:rPr>
              <a:t>that party cues have an effect, but do not overwhelm </a:t>
            </a:r>
            <a:r>
              <a:rPr lang="en-US" sz="1800" dirty="0" smtClean="0">
                <a:solidFill>
                  <a:srgbClr val="FF0000"/>
                </a:solidFill>
              </a:rPr>
              <a:t>substantive content (also see </a:t>
            </a:r>
            <a:r>
              <a:rPr lang="en-US" sz="1800" dirty="0" err="1" smtClean="0">
                <a:solidFill>
                  <a:srgbClr val="FF0000"/>
                </a:solidFill>
              </a:rPr>
              <a:t>Arceneaux</a:t>
            </a:r>
            <a:r>
              <a:rPr lang="en-US" sz="1800" dirty="0" smtClean="0">
                <a:solidFill>
                  <a:srgbClr val="FF0000"/>
                </a:solidFill>
              </a:rPr>
              <a:t>, 2008; Druckman et al., 2010; Nicholson, 2011).</a:t>
            </a:r>
          </a:p>
          <a:p>
            <a:pPr marL="533400" indent="-533400"/>
            <a:endParaRPr lang="en-US" sz="1800" dirty="0" smtClean="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19</a:t>
            </a:fld>
            <a:endParaRPr lang="en-US"/>
          </a:p>
        </p:txBody>
      </p:sp>
    </p:spTree>
    <p:extLst>
      <p:ext uri="{BB962C8B-B14F-4D97-AF65-F5344CB8AC3E}">
        <p14:creationId xmlns:p14="http://schemas.microsoft.com/office/powerpoint/2010/main" val="3396440980"/>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228600"/>
            <a:ext cx="8483600" cy="1143000"/>
          </a:xfrm>
        </p:spPr>
        <p:txBody>
          <a:bodyPr/>
          <a:lstStyle/>
          <a:p>
            <a:pPr algn="ctr"/>
            <a:r>
              <a:rPr lang="en-US" sz="2800" b="1" dirty="0" smtClean="0"/>
              <a:t>Democracy and Competition</a:t>
            </a:r>
            <a:endParaRPr lang="en-US" sz="2800" dirty="0" smtClean="0"/>
          </a:p>
        </p:txBody>
      </p:sp>
      <p:sp>
        <p:nvSpPr>
          <p:cNvPr id="11267" name="Rectangle 3"/>
          <p:cNvSpPr>
            <a:spLocks noGrp="1" noChangeArrowheads="1"/>
          </p:cNvSpPr>
          <p:nvPr>
            <p:ph type="subTitle" idx="1"/>
          </p:nvPr>
        </p:nvSpPr>
        <p:spPr>
          <a:xfrm>
            <a:off x="457200" y="1600200"/>
            <a:ext cx="8077200" cy="4648200"/>
          </a:xfrm>
        </p:spPr>
        <p:txBody>
          <a:bodyPr/>
          <a:lstStyle/>
          <a:p>
            <a:pPr marL="342900" indent="-342900" algn="l">
              <a:spcBef>
                <a:spcPct val="0"/>
              </a:spcBef>
              <a:buFontTx/>
              <a:buChar char="•"/>
            </a:pPr>
            <a:r>
              <a:rPr lang="en-US" sz="1800" dirty="0" smtClean="0">
                <a:solidFill>
                  <a:srgbClr val="FF0000"/>
                </a:solidFill>
              </a:rPr>
              <a:t>“A </a:t>
            </a:r>
            <a:r>
              <a:rPr lang="en-US" sz="1800" dirty="0" smtClean="0">
                <a:solidFill>
                  <a:srgbClr val="9234DB"/>
                </a:solidFill>
              </a:rPr>
              <a:t>competitive</a:t>
            </a:r>
            <a:r>
              <a:rPr lang="en-US" sz="1800" dirty="0" smtClean="0">
                <a:solidFill>
                  <a:srgbClr val="FF0000"/>
                </a:solidFill>
              </a:rPr>
              <a:t> political system in which competing leaders and organizations define the alternatives of public policy in such a way that the public can participate in the decision-making process” (</a:t>
            </a:r>
            <a:r>
              <a:rPr lang="en-US" sz="1800" dirty="0" err="1" smtClean="0">
                <a:solidFill>
                  <a:srgbClr val="FF0000"/>
                </a:solidFill>
              </a:rPr>
              <a:t>Schattschneider</a:t>
            </a:r>
            <a:r>
              <a:rPr lang="en-US" sz="1800" dirty="0" smtClean="0">
                <a:solidFill>
                  <a:srgbClr val="FF0000"/>
                </a:solidFill>
              </a:rPr>
              <a:t> (1960:138).</a:t>
            </a: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r>
              <a:rPr lang="en-US" sz="1800" dirty="0" smtClean="0">
                <a:solidFill>
                  <a:srgbClr val="9234DB"/>
                </a:solidFill>
              </a:rPr>
              <a:t>Does the tenor and/or intensity of such ELITE competition – which is a defining element of democracy – affect the nature of political decision-making?</a:t>
            </a:r>
          </a:p>
          <a:p>
            <a:pPr marL="342900" indent="-342900" algn="l">
              <a:spcBef>
                <a:spcPct val="0"/>
              </a:spcBef>
              <a:buFontTx/>
              <a:buChar char="•"/>
            </a:pPr>
            <a:endParaRPr lang="en-US" sz="1800" dirty="0" smtClean="0">
              <a:solidFill>
                <a:srgbClr val="9234DB"/>
              </a:solidFill>
            </a:endParaRPr>
          </a:p>
          <a:p>
            <a:pPr marL="800100" lvl="1" indent="-342900" algn="l">
              <a:spcBef>
                <a:spcPct val="0"/>
              </a:spcBef>
              <a:buFontTx/>
              <a:buChar char="•"/>
            </a:pPr>
            <a:endParaRPr lang="en-US" sz="1800" dirty="0" smtClean="0">
              <a:solidFill>
                <a:srgbClr val="9234DB"/>
              </a:solidFill>
            </a:endParaRP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endParaRPr lang="en-US" sz="1800" dirty="0" smtClean="0">
              <a:solidFill>
                <a:schemeClr val="tx2"/>
              </a:solidFill>
            </a:endParaRP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52A64D29-8B66-4B1D-A486-458CF8FF9551}" type="slidenum">
              <a:rPr lang="en-US" sz="1400" b="0" i="0" smtClean="0"/>
              <a:pPr/>
              <a:t>2</a:t>
            </a:fld>
            <a:endParaRPr lang="en-US" sz="1400" b="0" i="0" smtClean="0"/>
          </a:p>
        </p:txBody>
      </p:sp>
    </p:spTree>
    <p:extLst>
      <p:ext uri="{BB962C8B-B14F-4D97-AF65-F5344CB8AC3E}">
        <p14:creationId xmlns:p14="http://schemas.microsoft.com/office/powerpoint/2010/main" val="604293410"/>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Basic Theory</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sym typeface="Wingdings" pitchFamily="2" charset="2"/>
              </a:rPr>
              <a:t>Based on </a:t>
            </a:r>
            <a:r>
              <a:rPr lang="en-US" sz="1800" dirty="0" smtClean="0">
                <a:solidFill>
                  <a:srgbClr val="9234DB"/>
                </a:solidFill>
                <a:sym typeface="Wingdings" pitchFamily="2" charset="2"/>
              </a:rPr>
              <a:t>motivated reasoning  (MR)</a:t>
            </a:r>
            <a:r>
              <a:rPr lang="en-US" sz="1800" dirty="0" smtClean="0">
                <a:solidFill>
                  <a:srgbClr val="FF0000"/>
                </a:solidFill>
                <a:sym typeface="Wingdings" pitchFamily="2" charset="2"/>
              </a:rPr>
              <a:t>  </a:t>
            </a: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rPr>
              <a:t>tendency </a:t>
            </a:r>
            <a:r>
              <a:rPr lang="en-US" sz="1800" dirty="0">
                <a:solidFill>
                  <a:srgbClr val="FF0000"/>
                </a:solidFill>
              </a:rPr>
              <a:t>to seek out information that confirms prior beliefs (i.e., a confirmation bias</a:t>
            </a:r>
            <a:r>
              <a:rPr lang="en-US" sz="1800" dirty="0" smtClean="0">
                <a:solidFill>
                  <a:srgbClr val="FF0000"/>
                </a:solidFill>
              </a:rPr>
              <a:t>)</a:t>
            </a:r>
          </a:p>
          <a:p>
            <a:pPr marL="533400" indent="-533400"/>
            <a:endParaRPr lang="en-US" sz="1800" dirty="0">
              <a:solidFill>
                <a:srgbClr val="FF0000"/>
              </a:solidFill>
            </a:endParaRPr>
          </a:p>
          <a:p>
            <a:pPr marL="533400" indent="-533400"/>
            <a:r>
              <a:rPr lang="en-US" sz="1800" dirty="0" smtClean="0">
                <a:solidFill>
                  <a:srgbClr val="3333FF"/>
                </a:solidFill>
              </a:rPr>
              <a:t>view </a:t>
            </a:r>
            <a:r>
              <a:rPr lang="en-US" sz="1800" dirty="0">
                <a:solidFill>
                  <a:srgbClr val="3333FF"/>
                </a:solidFill>
              </a:rPr>
              <a:t>evidence consistent with prior opinions as stronger or more effective (i.e., a prior attitude effect), and spend more time counter-arguing and dismissing evidence inconsistent with prior </a:t>
            </a:r>
            <a:r>
              <a:rPr lang="en-US" sz="1800" dirty="0" smtClean="0">
                <a:solidFill>
                  <a:srgbClr val="3333FF"/>
                </a:solidFill>
              </a:rPr>
              <a:t>opinions </a:t>
            </a:r>
            <a:r>
              <a:rPr lang="en-US" sz="1800" dirty="0" smtClean="0">
                <a:solidFill>
                  <a:srgbClr val="3333FF"/>
                </a:solidFill>
                <a:sym typeface="Wingdings" pitchFamily="2" charset="2"/>
              </a:rPr>
              <a:t></a:t>
            </a:r>
            <a:endParaRPr lang="en-US" sz="1800" dirty="0" smtClean="0">
              <a:solidFill>
                <a:srgbClr val="3333FF"/>
              </a:solidFill>
            </a:endParaRPr>
          </a:p>
          <a:p>
            <a:pPr marL="533400" indent="-533400"/>
            <a:endParaRPr lang="en-US" sz="1800" dirty="0">
              <a:solidFill>
                <a:srgbClr val="3333FF"/>
              </a:solidFill>
            </a:endParaRPr>
          </a:p>
          <a:p>
            <a:pPr marL="533400" indent="-533400"/>
            <a:r>
              <a:rPr lang="en-US" sz="1800" dirty="0" smtClean="0">
                <a:solidFill>
                  <a:srgbClr val="3333FF"/>
                </a:solidFill>
              </a:rPr>
              <a:t>regardless </a:t>
            </a:r>
            <a:r>
              <a:rPr lang="en-US" sz="1800" dirty="0">
                <a:solidFill>
                  <a:srgbClr val="3333FF"/>
                </a:solidFill>
              </a:rPr>
              <a:t>of objective accuracy (i.e., a disconfirmation </a:t>
            </a:r>
            <a:r>
              <a:rPr lang="en-US" sz="1800" dirty="0" smtClean="0">
                <a:solidFill>
                  <a:srgbClr val="3333FF"/>
                </a:solidFill>
              </a:rPr>
              <a:t>bias) </a:t>
            </a:r>
            <a:r>
              <a:rPr lang="en-US" sz="1800" dirty="0" smtClean="0">
                <a:solidFill>
                  <a:srgbClr val="3333FF"/>
                </a:solidFill>
                <a:sym typeface="Wingdings" pitchFamily="2" charset="2"/>
              </a:rPr>
              <a:t> </a:t>
            </a:r>
          </a:p>
          <a:p>
            <a:pPr marL="533400" indent="-533400"/>
            <a:endParaRPr lang="en-US" sz="1800" dirty="0">
              <a:solidFill>
                <a:srgbClr val="3333FF"/>
              </a:solidFill>
              <a:sym typeface="Wingdings" pitchFamily="2" charset="2"/>
            </a:endParaRPr>
          </a:p>
          <a:p>
            <a:pPr marL="533400" indent="-533400"/>
            <a:r>
              <a:rPr lang="en-US" sz="1800" dirty="0" smtClean="0">
                <a:solidFill>
                  <a:srgbClr val="3333FF"/>
                </a:solidFill>
                <a:sym typeface="Wingdings" pitchFamily="2" charset="2"/>
              </a:rPr>
              <a:t> find your way to your desired conclusion</a:t>
            </a:r>
            <a:r>
              <a:rPr lang="en-US" sz="1800" dirty="0" smtClean="0">
                <a:solidFill>
                  <a:srgbClr val="3333FF"/>
                </a:solidFill>
              </a:rPr>
              <a:t>.</a:t>
            </a:r>
          </a:p>
          <a:p>
            <a:pPr marL="533400" indent="-533400"/>
            <a:endParaRPr lang="en-US" sz="1800" dirty="0">
              <a:solidFill>
                <a:srgbClr val="FF0000"/>
              </a:solidFill>
            </a:endParaRPr>
          </a:p>
          <a:p>
            <a:pPr marL="533400" indent="-533400"/>
            <a:endParaRPr lang="en-US" sz="1800" dirty="0">
              <a:solidFill>
                <a:srgbClr val="FF0000"/>
              </a:solidFill>
              <a:sym typeface="Wingdings" pitchFamily="2" charset="2"/>
            </a:endParaRPr>
          </a:p>
          <a:p>
            <a:pPr marL="533400" indent="-533400"/>
            <a:endParaRPr lang="en-US" sz="1800" dirty="0" smtClean="0">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20</a:t>
            </a:fld>
            <a:endParaRPr lang="en-US"/>
          </a:p>
        </p:txBody>
      </p:sp>
    </p:spTree>
    <p:extLst>
      <p:ext uri="{BB962C8B-B14F-4D97-AF65-F5344CB8AC3E}">
        <p14:creationId xmlns:p14="http://schemas.microsoft.com/office/powerpoint/2010/main" val="224063664"/>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Basic Theory</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rPr>
              <a:t>E.g., Democrats </a:t>
            </a:r>
            <a:r>
              <a:rPr lang="en-US" sz="1800" dirty="0">
                <a:solidFill>
                  <a:srgbClr val="FF0000"/>
                </a:solidFill>
              </a:rPr>
              <a:t>(Republicans) may view economic conditions favorably during a Democratic (Republican) administration even if they would view the same conditions negatively if Republicans (Democrats) ruled (e.g., </a:t>
            </a:r>
            <a:r>
              <a:rPr lang="en-US" sz="1800" dirty="0" smtClean="0">
                <a:solidFill>
                  <a:srgbClr val="FF0000"/>
                </a:solidFill>
              </a:rPr>
              <a:t>Goren et al., 2009; Huber and Gerber, 2010; </a:t>
            </a:r>
            <a:r>
              <a:rPr lang="en-US" sz="1800" dirty="0" err="1" smtClean="0">
                <a:solidFill>
                  <a:srgbClr val="FF0000"/>
                </a:solidFill>
              </a:rPr>
              <a:t>Kahan</a:t>
            </a:r>
            <a:r>
              <a:rPr lang="en-US" sz="1800" dirty="0" smtClean="0">
                <a:solidFill>
                  <a:srgbClr val="FF0000"/>
                </a:solidFill>
              </a:rPr>
              <a:t> et al., 2012; etc.).</a:t>
            </a:r>
          </a:p>
          <a:p>
            <a:pPr marL="533400" indent="-533400"/>
            <a:endParaRPr lang="en-US" sz="1800" dirty="0" smtClean="0">
              <a:solidFill>
                <a:srgbClr val="FF0000"/>
              </a:solidFill>
            </a:endParaRPr>
          </a:p>
          <a:p>
            <a:pPr marL="533400" indent="-533400"/>
            <a:endParaRPr lang="en-US" sz="1800" dirty="0">
              <a:solidFill>
                <a:srgbClr val="FF0000"/>
              </a:solidFill>
            </a:endParaRPr>
          </a:p>
          <a:p>
            <a:pPr marL="533400" indent="-533400"/>
            <a:r>
              <a:rPr lang="en-US" sz="1800" i="1" dirty="0" smtClean="0">
                <a:solidFill>
                  <a:srgbClr val="FF0000"/>
                </a:solidFill>
              </a:rPr>
              <a:t>Note </a:t>
            </a:r>
            <a:r>
              <a:rPr lang="en-US" sz="1800" dirty="0" smtClean="0">
                <a:solidFill>
                  <a:srgbClr val="FF0000"/>
                </a:solidFill>
              </a:rPr>
              <a:t>party is not only manifestation of motivated reasoning; this is just one source – can also result from strong issue stances (e.g., </a:t>
            </a:r>
            <a:r>
              <a:rPr lang="en-US" sz="1800" dirty="0" err="1" smtClean="0">
                <a:solidFill>
                  <a:srgbClr val="FF0000"/>
                </a:solidFill>
              </a:rPr>
              <a:t>Kunda</a:t>
            </a:r>
            <a:r>
              <a:rPr lang="en-US" sz="1800" dirty="0" smtClean="0">
                <a:solidFill>
                  <a:srgbClr val="FF0000"/>
                </a:solidFill>
              </a:rPr>
              <a:t>, 2001).</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endParaRPr lang="en-US" sz="1800" dirty="0" smtClean="0">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21</a:t>
            </a:fld>
            <a:endParaRPr lang="en-US"/>
          </a:p>
        </p:txBody>
      </p:sp>
    </p:spTree>
    <p:extLst>
      <p:ext uri="{BB962C8B-B14F-4D97-AF65-F5344CB8AC3E}">
        <p14:creationId xmlns:p14="http://schemas.microsoft.com/office/powerpoint/2010/main" val="120829764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Basic Theory</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endParaRPr lang="en-US" sz="1800" dirty="0" smtClean="0">
              <a:solidFill>
                <a:srgbClr val="FF0000"/>
              </a:solidFill>
              <a:sym typeface="Wingdings" pitchFamily="2" charset="2"/>
            </a:endParaRPr>
          </a:p>
          <a:p>
            <a:pPr marL="533400" indent="-533400"/>
            <a:r>
              <a:rPr lang="en-US" sz="1800" dirty="0" smtClean="0">
                <a:solidFill>
                  <a:srgbClr val="FF0000"/>
                </a:solidFill>
              </a:rPr>
              <a:t>Hence, all else constant, partisans </a:t>
            </a:r>
            <a:r>
              <a:rPr lang="en-US" sz="1800" dirty="0">
                <a:solidFill>
                  <a:srgbClr val="FF0000"/>
                </a:solidFill>
              </a:rPr>
              <a:t>will view their party’s frame as more effective than a frame not sponsored by their party or a frame sponsored by the other party. </a:t>
            </a:r>
            <a:endParaRPr lang="en-US" sz="1800" dirty="0" smtClean="0">
              <a:solidFill>
                <a:srgbClr val="FF0000"/>
              </a:solidFill>
            </a:endParaRPr>
          </a:p>
          <a:p>
            <a:pPr marL="533400" indent="-533400"/>
            <a:endParaRPr lang="en-US" sz="1800" dirty="0">
              <a:solidFill>
                <a:srgbClr val="FF0000"/>
              </a:solidFill>
            </a:endParaRPr>
          </a:p>
          <a:p>
            <a:pPr marL="533400" indent="-533400"/>
            <a:r>
              <a:rPr lang="en-US" sz="1800" dirty="0" smtClean="0">
                <a:solidFill>
                  <a:srgbClr val="FF0000"/>
                </a:solidFill>
              </a:rPr>
              <a:t>This </a:t>
            </a:r>
            <a:r>
              <a:rPr lang="en-US" sz="1800" dirty="0">
                <a:solidFill>
                  <a:srgbClr val="FF0000"/>
                </a:solidFill>
              </a:rPr>
              <a:t>theory also suggests that partisans will more likely be moved by their own party’s frame, regardless of the frame’s strength. </a:t>
            </a:r>
          </a:p>
          <a:p>
            <a:pPr marL="533400" indent="-533400"/>
            <a:endParaRPr lang="en-US" sz="1800" dirty="0" smtClean="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533400" indent="-533400"/>
            <a:r>
              <a:rPr lang="en-US" sz="1800" dirty="0" smtClean="0">
                <a:solidFill>
                  <a:srgbClr val="3333FF"/>
                </a:solidFill>
                <a:sym typeface="Wingdings" pitchFamily="2" charset="2"/>
              </a:rPr>
              <a:t>BUT</a:t>
            </a:r>
            <a:endParaRPr lang="en-US" sz="1800" dirty="0">
              <a:solidFill>
                <a:srgbClr val="3333FF"/>
              </a:solidFill>
              <a:sym typeface="Wingdings" pitchFamily="2" charset="2"/>
            </a:endParaRPr>
          </a:p>
          <a:p>
            <a:pPr marL="533400" indent="-533400"/>
            <a:endParaRPr lang="en-US" sz="1800" dirty="0">
              <a:solidFill>
                <a:srgbClr val="FF0000"/>
              </a:solidFill>
              <a:sym typeface="Wingdings" pitchFamily="2" charset="2"/>
            </a:endParaRPr>
          </a:p>
          <a:p>
            <a:pPr marL="533400" indent="-533400"/>
            <a:endParaRPr lang="en-US" sz="1800" dirty="0" smtClean="0">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22</a:t>
            </a:fld>
            <a:endParaRPr lang="en-US"/>
          </a:p>
        </p:txBody>
      </p:sp>
    </p:spTree>
    <p:extLst>
      <p:ext uri="{BB962C8B-B14F-4D97-AF65-F5344CB8AC3E}">
        <p14:creationId xmlns:p14="http://schemas.microsoft.com/office/powerpoint/2010/main" val="3237899851"/>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Accentuates MR?</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rPr>
              <a:t>Various moderators </a:t>
            </a:r>
            <a:r>
              <a:rPr lang="en-US" sz="1800" dirty="0" smtClean="0">
                <a:solidFill>
                  <a:srgbClr val="FF0000"/>
                </a:solidFill>
                <a:sym typeface="Wingdings" pitchFamily="2" charset="2"/>
              </a:rPr>
              <a:t> motivation, prior opinion strength, sophistication.</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sym typeface="Wingdings" pitchFamily="2" charset="2"/>
              </a:rPr>
              <a:t>Yet, most political scientists, assume MR is the norm (e.g., Taber and </a:t>
            </a:r>
            <a:r>
              <a:rPr lang="en-US" sz="1800" dirty="0" smtClean="0">
                <a:solidFill>
                  <a:srgbClr val="FF0000"/>
                </a:solidFill>
                <a:sym typeface="Wingdings" pitchFamily="2" charset="2"/>
              </a:rPr>
              <a:t>Lodge </a:t>
            </a:r>
            <a:r>
              <a:rPr lang="en-US" sz="1800" dirty="0" smtClean="0">
                <a:solidFill>
                  <a:srgbClr val="FF0000"/>
                </a:solidFill>
                <a:sym typeface="Wingdings" pitchFamily="2" charset="2"/>
              </a:rPr>
              <a:t>2006: 767)  </a:t>
            </a:r>
            <a:r>
              <a:rPr lang="en-US" sz="1800" dirty="0" smtClean="0">
                <a:solidFill>
                  <a:srgbClr val="9234DB"/>
                </a:solidFill>
                <a:sym typeface="Wingdings" pitchFamily="2" charset="2"/>
              </a:rPr>
              <a:t>BUT scant evidence per se of this (see </a:t>
            </a:r>
            <a:r>
              <a:rPr lang="en-US" sz="1800" dirty="0" smtClean="0">
                <a:solidFill>
                  <a:srgbClr val="9234DB"/>
                </a:solidFill>
                <a:sym typeface="Wingdings" pitchFamily="2" charset="2"/>
              </a:rPr>
              <a:t>Druckman </a:t>
            </a:r>
            <a:r>
              <a:rPr lang="en-US" sz="1800" dirty="0" smtClean="0">
                <a:solidFill>
                  <a:srgbClr val="9234DB"/>
                </a:solidFill>
                <a:sym typeface="Wingdings" pitchFamily="2" charset="2"/>
              </a:rPr>
              <a:t>2012).</a:t>
            </a:r>
          </a:p>
          <a:p>
            <a:pPr marL="533400" indent="-533400"/>
            <a:endParaRPr lang="en-US" sz="1800" dirty="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endParaRPr lang="en-US" sz="1800" dirty="0" smtClean="0">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23</a:t>
            </a:fld>
            <a:endParaRPr lang="en-US"/>
          </a:p>
        </p:txBody>
      </p:sp>
    </p:spTree>
    <p:extLst>
      <p:ext uri="{BB962C8B-B14F-4D97-AF65-F5344CB8AC3E}">
        <p14:creationId xmlns:p14="http://schemas.microsoft.com/office/powerpoint/2010/main" val="95787456"/>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Accentuates MR?</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sym typeface="Wingdings" pitchFamily="2" charset="2"/>
              </a:rPr>
              <a:t>One key moderator of partisan motivated reasoning  strength of partisan identity (</a:t>
            </a:r>
            <a:r>
              <a:rPr lang="en-US" sz="1800" dirty="0" err="1" smtClean="0">
                <a:solidFill>
                  <a:srgbClr val="FF0000"/>
                </a:solidFill>
                <a:sym typeface="Wingdings" pitchFamily="2" charset="2"/>
              </a:rPr>
              <a:t>Lavine</a:t>
            </a:r>
            <a:r>
              <a:rPr lang="en-US" sz="1800" dirty="0" smtClean="0">
                <a:solidFill>
                  <a:srgbClr val="FF0000"/>
                </a:solidFill>
                <a:sym typeface="Wingdings" pitchFamily="2" charset="2"/>
              </a:rPr>
              <a:t> et al</a:t>
            </a:r>
            <a:r>
              <a:rPr lang="en-US" sz="1800" dirty="0" smtClean="0">
                <a:solidFill>
                  <a:srgbClr val="FF0000"/>
                </a:solidFill>
                <a:sym typeface="Wingdings" pitchFamily="2" charset="2"/>
              </a:rPr>
              <a:t>. </a:t>
            </a:r>
            <a:r>
              <a:rPr lang="en-US" sz="1800" dirty="0" smtClean="0">
                <a:solidFill>
                  <a:srgbClr val="FF0000"/>
                </a:solidFill>
                <a:sym typeface="Wingdings" pitchFamily="2" charset="2"/>
              </a:rPr>
              <a:t>2012: chapter 5)  </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sym typeface="Wingdings" pitchFamily="2" charset="2"/>
              </a:rPr>
              <a:t>stronger identities  opinions more likely based on partisan priors. </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sym typeface="Wingdings" pitchFamily="2" charset="2"/>
              </a:rPr>
              <a:t>“Partisan ambivalence undercuts judgmental confidence that citizens typically derive from partisan cues….they turn away from these perceptual anchors and pay more attention to the particulars” (</a:t>
            </a:r>
            <a:r>
              <a:rPr lang="en-US" sz="1800" dirty="0" err="1" smtClean="0">
                <a:solidFill>
                  <a:srgbClr val="FF0000"/>
                </a:solidFill>
                <a:sym typeface="Wingdings" pitchFamily="2" charset="2"/>
              </a:rPr>
              <a:t>Lavine</a:t>
            </a:r>
            <a:r>
              <a:rPr lang="en-US" sz="1800" dirty="0" smtClean="0">
                <a:solidFill>
                  <a:srgbClr val="FF0000"/>
                </a:solidFill>
                <a:sym typeface="Wingdings" pitchFamily="2" charset="2"/>
              </a:rPr>
              <a:t> et al., 2012).</a:t>
            </a:r>
            <a:endParaRPr lang="en-US" sz="1800" dirty="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endParaRPr lang="en-US" sz="1800" dirty="0" smtClean="0">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24</a:t>
            </a:fld>
            <a:endParaRPr lang="en-US"/>
          </a:p>
        </p:txBody>
      </p:sp>
    </p:spTree>
    <p:extLst>
      <p:ext uri="{BB962C8B-B14F-4D97-AF65-F5344CB8AC3E}">
        <p14:creationId xmlns:p14="http://schemas.microsoft.com/office/powerpoint/2010/main" val="2636815659"/>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Alters Partisan Identity?</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3333FF"/>
                </a:solidFill>
              </a:rPr>
              <a:t>Answer</a:t>
            </a:r>
            <a:r>
              <a:rPr lang="en-US" sz="1800" dirty="0" smtClean="0">
                <a:solidFill>
                  <a:srgbClr val="FF0000"/>
                </a:solidFill>
              </a:rPr>
              <a:t> </a:t>
            </a:r>
            <a:r>
              <a:rPr lang="en-US" sz="1800" dirty="0" smtClean="0">
                <a:solidFill>
                  <a:srgbClr val="FF0000"/>
                </a:solidFill>
                <a:sym typeface="Wingdings" pitchFamily="2" charset="2"/>
              </a:rPr>
              <a:t> Elite Polarization.</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sym typeface="Wingdings" pitchFamily="2" charset="2"/>
              </a:rPr>
              <a:t>As parties polarize (i.e., more conflict), partisans become less ambivalent about party identity (e.g., Levendusky, 2009; </a:t>
            </a:r>
            <a:r>
              <a:rPr lang="en-US" sz="1800" dirty="0" err="1" smtClean="0">
                <a:solidFill>
                  <a:srgbClr val="FF0000"/>
                </a:solidFill>
                <a:sym typeface="Wingdings" pitchFamily="2" charset="2"/>
              </a:rPr>
              <a:t>Slothuss</a:t>
            </a:r>
            <a:r>
              <a:rPr lang="en-US" sz="1800" dirty="0" smtClean="0">
                <a:solidFill>
                  <a:srgbClr val="FF0000"/>
                </a:solidFill>
                <a:sym typeface="Wingdings" pitchFamily="2" charset="2"/>
              </a:rPr>
              <a:t> </a:t>
            </a:r>
            <a:r>
              <a:rPr lang="en-US" sz="1800" dirty="0">
                <a:solidFill>
                  <a:srgbClr val="FF0000"/>
                </a:solidFill>
                <a:sym typeface="Wingdings" pitchFamily="2" charset="2"/>
              </a:rPr>
              <a:t>and de </a:t>
            </a:r>
            <a:r>
              <a:rPr lang="en-US" sz="1800" dirty="0" smtClean="0">
                <a:solidFill>
                  <a:srgbClr val="FF0000"/>
                </a:solidFill>
                <a:sym typeface="Wingdings" pitchFamily="2" charset="2"/>
              </a:rPr>
              <a:t>Vreese, 2010; </a:t>
            </a:r>
            <a:r>
              <a:rPr lang="en-US" sz="1800" dirty="0" err="1" smtClean="0">
                <a:solidFill>
                  <a:srgbClr val="FF0000"/>
                </a:solidFill>
                <a:sym typeface="Wingdings" pitchFamily="2" charset="2"/>
              </a:rPr>
              <a:t>Lelkes</a:t>
            </a:r>
            <a:r>
              <a:rPr lang="en-US" sz="1800" dirty="0" smtClean="0">
                <a:solidFill>
                  <a:srgbClr val="FF0000"/>
                </a:solidFill>
                <a:sym typeface="Wingdings" pitchFamily="2" charset="2"/>
              </a:rPr>
              <a:t>, </a:t>
            </a:r>
            <a:r>
              <a:rPr lang="en-US" sz="1800" dirty="0" err="1" smtClean="0">
                <a:solidFill>
                  <a:srgbClr val="FF0000"/>
                </a:solidFill>
                <a:sym typeface="Wingdings" pitchFamily="2" charset="2"/>
              </a:rPr>
              <a:t>Iyengar</a:t>
            </a:r>
            <a:r>
              <a:rPr lang="en-US" sz="1800" dirty="0" smtClean="0">
                <a:solidFill>
                  <a:srgbClr val="FF0000"/>
                </a:solidFill>
                <a:sym typeface="Wingdings" pitchFamily="2" charset="2"/>
              </a:rPr>
              <a:t>, and </a:t>
            </a:r>
            <a:r>
              <a:rPr lang="en-US" sz="1800" dirty="0" err="1" smtClean="0">
                <a:solidFill>
                  <a:srgbClr val="FF0000"/>
                </a:solidFill>
                <a:sym typeface="Wingdings" pitchFamily="2" charset="2"/>
              </a:rPr>
              <a:t>Sood</a:t>
            </a:r>
            <a:r>
              <a:rPr lang="en-US" sz="1800" dirty="0" smtClean="0">
                <a:solidFill>
                  <a:srgbClr val="FF0000"/>
                </a:solidFill>
                <a:sym typeface="Wingdings" pitchFamily="2" charset="2"/>
              </a:rPr>
              <a:t>, </a:t>
            </a:r>
            <a:r>
              <a:rPr lang="en-US" sz="1800" dirty="0" err="1" smtClean="0">
                <a:solidFill>
                  <a:srgbClr val="FF0000"/>
                </a:solidFill>
                <a:sym typeface="Wingdings" pitchFamily="2" charset="2"/>
              </a:rPr>
              <a:t>n.d.</a:t>
            </a:r>
            <a:r>
              <a:rPr lang="en-US" sz="1800" dirty="0" smtClean="0">
                <a:solidFill>
                  <a:srgbClr val="FF0000"/>
                </a:solidFill>
                <a:sym typeface="Wingdings" pitchFamily="2" charset="2"/>
              </a:rPr>
              <a:t>).</a:t>
            </a: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FF0000"/>
                </a:solidFill>
              </a:rPr>
              <a:t>“</a:t>
            </a:r>
            <a:r>
              <a:rPr lang="en-US" sz="1800" dirty="0">
                <a:solidFill>
                  <a:srgbClr val="FF0000"/>
                </a:solidFill>
              </a:rPr>
              <a:t>When partisan elites debate an issue and the news media cover it, partisan predispositions are activated in the minds of citizens and subsequently constrain their policy </a:t>
            </a:r>
            <a:r>
              <a:rPr lang="en-US" sz="1800" dirty="0" smtClean="0">
                <a:solidFill>
                  <a:srgbClr val="FF0000"/>
                </a:solidFill>
              </a:rPr>
              <a:t>preferences” (</a:t>
            </a:r>
            <a:r>
              <a:rPr lang="en-US" sz="1800" dirty="0" err="1" smtClean="0">
                <a:solidFill>
                  <a:srgbClr val="FF0000"/>
                </a:solidFill>
              </a:rPr>
              <a:t>Dancey</a:t>
            </a:r>
            <a:r>
              <a:rPr lang="en-US" sz="1800" dirty="0" smtClean="0">
                <a:solidFill>
                  <a:srgbClr val="FF0000"/>
                </a:solidFill>
              </a:rPr>
              <a:t> </a:t>
            </a:r>
            <a:r>
              <a:rPr lang="en-US" sz="1800" dirty="0">
                <a:solidFill>
                  <a:srgbClr val="FF0000"/>
                </a:solidFill>
              </a:rPr>
              <a:t>and </a:t>
            </a:r>
            <a:r>
              <a:rPr lang="en-US" sz="1800" dirty="0" smtClean="0">
                <a:solidFill>
                  <a:srgbClr val="FF0000"/>
                </a:solidFill>
              </a:rPr>
              <a:t>Goren, 2010</a:t>
            </a:r>
            <a:r>
              <a:rPr lang="en-US" sz="1800" dirty="0">
                <a:solidFill>
                  <a:srgbClr val="FF0000"/>
                </a:solidFill>
              </a:rPr>
              <a:t>: 686</a:t>
            </a:r>
            <a:r>
              <a:rPr lang="en-US" sz="1800" dirty="0" smtClean="0">
                <a:solidFill>
                  <a:srgbClr val="FF0000"/>
                </a:solidFill>
              </a:rPr>
              <a:t>).</a:t>
            </a:r>
          </a:p>
          <a:p>
            <a:pPr marL="533400" indent="-533400"/>
            <a:endParaRPr lang="en-US" sz="1800" dirty="0" smtClean="0"/>
          </a:p>
          <a:p>
            <a:pPr marL="533400" indent="-533400"/>
            <a:endParaRPr lang="en-US" sz="1800" dirty="0">
              <a:solidFill>
                <a:srgbClr val="FF0000"/>
              </a:solidFill>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25</a:t>
            </a:fld>
            <a:endParaRPr lang="en-US"/>
          </a:p>
        </p:txBody>
      </p:sp>
    </p:spTree>
    <p:extLst>
      <p:ext uri="{BB962C8B-B14F-4D97-AF65-F5344CB8AC3E}">
        <p14:creationId xmlns:p14="http://schemas.microsoft.com/office/powerpoint/2010/main" val="1252639486"/>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What Alters Partisan Identity?</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r>
              <a:rPr lang="en-US" sz="1800" dirty="0" smtClean="0">
                <a:solidFill>
                  <a:srgbClr val="FF0000"/>
                </a:solidFill>
              </a:rPr>
              <a:t>“In </a:t>
            </a:r>
            <a:r>
              <a:rPr lang="en-US" sz="1800" dirty="0">
                <a:solidFill>
                  <a:srgbClr val="FF0000"/>
                </a:solidFill>
              </a:rPr>
              <a:t>the American political system, one’s political identity typically means one’s partisan </a:t>
            </a:r>
            <a:r>
              <a:rPr lang="en-US" sz="1800" dirty="0" smtClean="0">
                <a:solidFill>
                  <a:srgbClr val="FF0000"/>
                </a:solidFill>
              </a:rPr>
              <a:t>identity…especially </a:t>
            </a:r>
            <a:r>
              <a:rPr lang="en-US" sz="1800" dirty="0">
                <a:solidFill>
                  <a:srgbClr val="FF0000"/>
                </a:solidFill>
              </a:rPr>
              <a:t>in an era of partisan polarization…. In an environment characterized by intergroup disagreement, the desire to seek difference with the </a:t>
            </a:r>
            <a:r>
              <a:rPr lang="en-US" sz="1800" dirty="0" smtClean="0">
                <a:solidFill>
                  <a:srgbClr val="FF0000"/>
                </a:solidFill>
              </a:rPr>
              <a:t>out-group </a:t>
            </a:r>
            <a:r>
              <a:rPr lang="en-US" sz="1800" dirty="0">
                <a:solidFill>
                  <a:srgbClr val="FF0000"/>
                </a:solidFill>
              </a:rPr>
              <a:t>will likely be </a:t>
            </a:r>
            <a:r>
              <a:rPr lang="en-US" sz="1800" dirty="0" smtClean="0">
                <a:solidFill>
                  <a:srgbClr val="FF0000"/>
                </a:solidFill>
              </a:rPr>
              <a:t>strong” (Nicholson, 2012</a:t>
            </a:r>
            <a:r>
              <a:rPr lang="en-US" sz="1800" dirty="0">
                <a:solidFill>
                  <a:srgbClr val="FF0000"/>
                </a:solidFill>
              </a:rPr>
              <a:t>: 52, 55</a:t>
            </a:r>
            <a:r>
              <a:rPr lang="en-US" sz="1800" dirty="0" smtClean="0">
                <a:solidFill>
                  <a:srgbClr val="FF0000"/>
                </a:solidFill>
              </a:rPr>
              <a:t>).</a:t>
            </a:r>
          </a:p>
          <a:p>
            <a:pPr marL="533400" indent="-533400"/>
            <a:endParaRPr lang="en-US" sz="1800" dirty="0" smtClean="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533400" indent="-533400"/>
            <a:r>
              <a:rPr lang="en-US" sz="1800" dirty="0" smtClean="0">
                <a:solidFill>
                  <a:srgbClr val="3333FF"/>
                </a:solidFill>
                <a:sym typeface="Wingdings" pitchFamily="2" charset="2"/>
              </a:rPr>
              <a:t>Implication</a:t>
            </a:r>
            <a:r>
              <a:rPr lang="en-US" sz="1800" dirty="0" smtClean="0">
                <a:solidFill>
                  <a:srgbClr val="FF0000"/>
                </a:solidFill>
                <a:sym typeface="Wingdings" pitchFamily="2" charset="2"/>
              </a:rPr>
              <a:t>  </a:t>
            </a:r>
          </a:p>
          <a:p>
            <a:pPr marL="533400" indent="-533400"/>
            <a:r>
              <a:rPr lang="en-US" sz="1800" dirty="0" smtClean="0">
                <a:solidFill>
                  <a:srgbClr val="FF0000"/>
                </a:solidFill>
                <a:sym typeface="Wingdings" pitchFamily="2" charset="2"/>
              </a:rPr>
              <a:t>Increased perceived elite polarization </a:t>
            </a:r>
          </a:p>
          <a:p>
            <a:pPr marL="533400" indent="-533400"/>
            <a:r>
              <a:rPr lang="en-US" sz="1800" dirty="0" smtClean="0">
                <a:solidFill>
                  <a:srgbClr val="FF0000"/>
                </a:solidFill>
                <a:sym typeface="Wingdings" pitchFamily="2" charset="2"/>
              </a:rPr>
              <a:t>increased partisan identity  </a:t>
            </a:r>
          </a:p>
          <a:p>
            <a:pPr marL="533400" indent="-533400"/>
            <a:r>
              <a:rPr lang="en-US" sz="1800" dirty="0" smtClean="0">
                <a:solidFill>
                  <a:srgbClr val="FF0000"/>
                </a:solidFill>
                <a:sym typeface="Wingdings" pitchFamily="2" charset="2"/>
              </a:rPr>
              <a:t>increased MR  </a:t>
            </a:r>
          </a:p>
          <a:p>
            <a:pPr marL="533400" indent="-533400"/>
            <a:r>
              <a:rPr lang="en-US" sz="1800" dirty="0" smtClean="0">
                <a:solidFill>
                  <a:srgbClr val="FF0000"/>
                </a:solidFill>
                <a:sym typeface="Wingdings" pitchFamily="2" charset="2"/>
              </a:rPr>
              <a:t>more power of cues over substance.</a:t>
            </a:r>
          </a:p>
          <a:p>
            <a:pPr marL="533400" indent="-533400"/>
            <a:endParaRPr lang="en-US" sz="1800" dirty="0">
              <a:solidFill>
                <a:srgbClr val="FF0000"/>
              </a:solidFill>
              <a:sym typeface="Wingdings" pitchFamily="2" charset="2"/>
            </a:endParaRPr>
          </a:p>
          <a:p>
            <a:pPr marL="0" indent="0">
              <a:buNone/>
            </a:pPr>
            <a:endParaRPr lang="en-US" sz="1800" dirty="0" smtClean="0">
              <a:solidFill>
                <a:srgbClr val="FF0000"/>
              </a:solidFill>
              <a:sym typeface="Wingdings" pitchFamily="2" charset="2"/>
            </a:endParaRPr>
          </a:p>
          <a:p>
            <a:pPr marL="533400" indent="-533400"/>
            <a:endParaRPr lang="en-US" sz="1800" dirty="0">
              <a:solidFill>
                <a:srgbClr val="FF0000"/>
              </a:solidFill>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26</a:t>
            </a:fld>
            <a:endParaRPr lang="en-US"/>
          </a:p>
        </p:txBody>
      </p:sp>
    </p:spTree>
    <p:extLst>
      <p:ext uri="{BB962C8B-B14F-4D97-AF65-F5344CB8AC3E}">
        <p14:creationId xmlns:p14="http://schemas.microsoft.com/office/powerpoint/2010/main" val="2887774724"/>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04800" y="228600"/>
            <a:ext cx="8229600" cy="1104900"/>
          </a:xfrm>
          <a:noFill/>
          <a:ln/>
        </p:spPr>
        <p:txBody>
          <a:bodyPr/>
          <a:lstStyle/>
          <a:p>
            <a:pPr algn="ctr"/>
            <a:r>
              <a:rPr lang="en-US" sz="2800" dirty="0" smtClean="0"/>
              <a:t>What Can Strong Partisan MR Do?</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r>
              <a:rPr lang="en-US" sz="1800" dirty="0" smtClean="0">
                <a:solidFill>
                  <a:srgbClr val="3333FF"/>
                </a:solidFill>
              </a:rPr>
              <a:t>MR </a:t>
            </a:r>
            <a:r>
              <a:rPr lang="en-US" sz="1800" dirty="0" smtClean="0">
                <a:solidFill>
                  <a:srgbClr val="FF0000"/>
                </a:solidFill>
                <a:sym typeface="Wingdings" pitchFamily="2" charset="2"/>
              </a:rPr>
              <a:t> goal is to </a:t>
            </a:r>
            <a:r>
              <a:rPr lang="en-US" sz="1800" dirty="0" smtClean="0">
                <a:solidFill>
                  <a:srgbClr val="FF0000"/>
                </a:solidFill>
              </a:rPr>
              <a:t>confirm </a:t>
            </a:r>
            <a:r>
              <a:rPr lang="en-US" sz="1800" dirty="0">
                <a:solidFill>
                  <a:srgbClr val="FF0000"/>
                </a:solidFill>
              </a:rPr>
              <a:t>an opinion they </a:t>
            </a:r>
            <a:r>
              <a:rPr lang="en-US" sz="1800" dirty="0" smtClean="0">
                <a:solidFill>
                  <a:srgbClr val="FF0000"/>
                </a:solidFill>
              </a:rPr>
              <a:t>already hold and thus bolstering a prior opinion, lending confidence to the opinion and viewing it as even more important</a:t>
            </a:r>
          </a:p>
          <a:p>
            <a:endParaRPr lang="en-US" sz="1800" dirty="0">
              <a:solidFill>
                <a:srgbClr val="FF0000"/>
              </a:solidFill>
            </a:endParaRPr>
          </a:p>
          <a:p>
            <a:endParaRPr lang="en-US" sz="1800" dirty="0" smtClean="0">
              <a:solidFill>
                <a:srgbClr val="FF0000"/>
              </a:solidFill>
            </a:endParaRPr>
          </a:p>
          <a:p>
            <a:endParaRPr lang="en-US" sz="1800" dirty="0" smtClean="0">
              <a:solidFill>
                <a:srgbClr val="FF0000"/>
              </a:solidFill>
            </a:endParaRPr>
          </a:p>
          <a:p>
            <a:endParaRPr lang="en-US" sz="1800" dirty="0">
              <a:solidFill>
                <a:srgbClr val="FF0000"/>
              </a:solidFill>
            </a:endParaRPr>
          </a:p>
          <a:p>
            <a:r>
              <a:rPr lang="en-US" sz="1800" dirty="0" smtClean="0">
                <a:solidFill>
                  <a:srgbClr val="3333FF"/>
                </a:solidFill>
              </a:rPr>
              <a:t>When not MR </a:t>
            </a:r>
            <a:r>
              <a:rPr lang="en-US" sz="1800" dirty="0" smtClean="0">
                <a:solidFill>
                  <a:srgbClr val="FF0000"/>
                </a:solidFill>
                <a:sym typeface="Wingdings" pitchFamily="2" charset="2"/>
              </a:rPr>
              <a:t> </a:t>
            </a:r>
            <a:r>
              <a:rPr lang="en-US" sz="1800" dirty="0" smtClean="0">
                <a:solidFill>
                  <a:srgbClr val="FF0000"/>
                </a:solidFill>
              </a:rPr>
              <a:t>acting </a:t>
            </a:r>
            <a:r>
              <a:rPr lang="en-US" sz="1800" dirty="0">
                <a:solidFill>
                  <a:srgbClr val="FF0000"/>
                </a:solidFill>
              </a:rPr>
              <a:t>against a prior </a:t>
            </a:r>
            <a:r>
              <a:rPr lang="en-US" sz="1800" dirty="0" smtClean="0">
                <a:solidFill>
                  <a:srgbClr val="FF0000"/>
                </a:solidFill>
              </a:rPr>
              <a:t>belief, </a:t>
            </a:r>
            <a:r>
              <a:rPr lang="en-US" sz="1800" dirty="0">
                <a:solidFill>
                  <a:srgbClr val="FF0000"/>
                </a:solidFill>
              </a:rPr>
              <a:t>people may become unsure about what to think and thus </a:t>
            </a:r>
            <a:r>
              <a:rPr lang="en-US" sz="1800" dirty="0" smtClean="0">
                <a:solidFill>
                  <a:srgbClr val="FF0000"/>
                </a:solidFill>
              </a:rPr>
              <a:t>less confident and view the opinion as less important </a:t>
            </a:r>
            <a:endParaRPr lang="en-US" sz="1800" dirty="0" smtClean="0">
              <a:solidFill>
                <a:srgbClr val="FF0000"/>
              </a:solidFill>
            </a:endParaRPr>
          </a:p>
          <a:p>
            <a:endParaRPr lang="en-US" sz="1800" dirty="0" smtClean="0">
              <a:solidFill>
                <a:srgbClr val="FF0000"/>
              </a:solidFill>
            </a:endParaRPr>
          </a:p>
          <a:p>
            <a:pPr lvl="1"/>
            <a:r>
              <a:rPr lang="en-US" sz="1800" dirty="0" smtClean="0">
                <a:solidFill>
                  <a:srgbClr val="FF0000"/>
                </a:solidFill>
              </a:rPr>
              <a:t>(e.g</a:t>
            </a:r>
            <a:r>
              <a:rPr lang="en-US" sz="1800" dirty="0">
                <a:solidFill>
                  <a:srgbClr val="FF0000"/>
                </a:solidFill>
              </a:rPr>
              <a:t>., </a:t>
            </a:r>
            <a:r>
              <a:rPr lang="en-US" sz="1800" dirty="0" err="1" smtClean="0">
                <a:solidFill>
                  <a:srgbClr val="FF0000"/>
                </a:solidFill>
              </a:rPr>
              <a:t>Brader</a:t>
            </a:r>
            <a:r>
              <a:rPr lang="en-US" sz="1800" dirty="0" smtClean="0">
                <a:solidFill>
                  <a:srgbClr val="FF0000"/>
                </a:solidFill>
              </a:rPr>
              <a:t>, </a:t>
            </a:r>
            <a:r>
              <a:rPr lang="en-US" sz="1800" dirty="0">
                <a:solidFill>
                  <a:srgbClr val="FF0000"/>
                </a:solidFill>
              </a:rPr>
              <a:t>2006: chapters </a:t>
            </a:r>
            <a:r>
              <a:rPr lang="en-US" sz="1800" dirty="0" smtClean="0">
                <a:solidFill>
                  <a:srgbClr val="FF0000"/>
                </a:solidFill>
              </a:rPr>
              <a:t>4-5; also see Smith</a:t>
            </a:r>
            <a:r>
              <a:rPr lang="en-US" sz="1800" dirty="0">
                <a:solidFill>
                  <a:srgbClr val="FF0000"/>
                </a:solidFill>
              </a:rPr>
              <a:t>, Terry, Crosier, and </a:t>
            </a:r>
            <a:r>
              <a:rPr lang="en-US" sz="1800" dirty="0" smtClean="0">
                <a:solidFill>
                  <a:srgbClr val="FF0000"/>
                </a:solidFill>
              </a:rPr>
              <a:t>Duck, </a:t>
            </a:r>
            <a:r>
              <a:rPr lang="en-US" sz="1800" dirty="0">
                <a:solidFill>
                  <a:srgbClr val="FF0000"/>
                </a:solidFill>
              </a:rPr>
              <a:t>2005: 168, </a:t>
            </a:r>
            <a:r>
              <a:rPr lang="en-US" sz="1800" dirty="0" err="1" smtClean="0">
                <a:solidFill>
                  <a:srgbClr val="FF0000"/>
                </a:solidFill>
              </a:rPr>
              <a:t>Wyer</a:t>
            </a:r>
            <a:r>
              <a:rPr lang="en-US" sz="1800" dirty="0" smtClean="0">
                <a:solidFill>
                  <a:srgbClr val="FF0000"/>
                </a:solidFill>
              </a:rPr>
              <a:t>, 2010 on connection to social identity and importance).</a:t>
            </a:r>
            <a:endParaRPr lang="en-US" sz="1800" dirty="0" smtClean="0">
              <a:solidFill>
                <a:srgbClr val="FF0000"/>
              </a:solidFill>
              <a:sym typeface="Wingdings" pitchFamily="2" charset="2"/>
            </a:endParaRPr>
          </a:p>
          <a:p>
            <a:pPr marL="533400" indent="-533400"/>
            <a:endParaRPr lang="en-US" sz="1800" dirty="0" smtClean="0">
              <a:solidFill>
                <a:srgbClr val="FF0000"/>
              </a:solidFill>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27</a:t>
            </a:fld>
            <a:endParaRPr lang="en-US"/>
          </a:p>
        </p:txBody>
      </p:sp>
    </p:spTree>
    <p:extLst>
      <p:ext uri="{BB962C8B-B14F-4D97-AF65-F5344CB8AC3E}">
        <p14:creationId xmlns:p14="http://schemas.microsoft.com/office/powerpoint/2010/main" val="3772035155"/>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04800" y="228600"/>
            <a:ext cx="8229600" cy="1104900"/>
          </a:xfrm>
          <a:noFill/>
          <a:ln/>
        </p:spPr>
        <p:txBody>
          <a:bodyPr/>
          <a:lstStyle/>
          <a:p>
            <a:pPr algn="ctr"/>
            <a:r>
              <a:rPr lang="en-US" sz="2800" dirty="0" smtClean="0"/>
              <a:t>What Can Strong Partisan MR Do?</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533400" indent="-533400"/>
            <a:endParaRPr lang="en-US" sz="1800" dirty="0" smtClean="0">
              <a:solidFill>
                <a:srgbClr val="FF0000"/>
              </a:solidFill>
              <a:sym typeface="Wingdings" pitchFamily="2" charset="2"/>
            </a:endParaRPr>
          </a:p>
          <a:p>
            <a:pPr marL="533400" indent="-533400"/>
            <a:r>
              <a:rPr lang="en-US" sz="1800" dirty="0" smtClean="0">
                <a:solidFill>
                  <a:srgbClr val="3333FF"/>
                </a:solidFill>
                <a:sym typeface="Wingdings" pitchFamily="2" charset="2"/>
              </a:rPr>
              <a:t>Thus THREE key variables</a:t>
            </a:r>
            <a:r>
              <a:rPr lang="en-US" sz="1800" dirty="0" smtClean="0">
                <a:solidFill>
                  <a:srgbClr val="FF0000"/>
                </a:solidFill>
                <a:sym typeface="Wingdings" pitchFamily="2" charset="2"/>
              </a:rPr>
              <a:t>:  Frame strength, party sponsor, perceived level of polarization.</a:t>
            </a:r>
            <a:endParaRPr lang="en-US" sz="1800" dirty="0">
              <a:solidFill>
                <a:srgbClr val="FF0000"/>
              </a:solidFill>
              <a:sym typeface="Wingdings" pitchFamily="2" charset="2"/>
            </a:endParaRPr>
          </a:p>
          <a:p>
            <a:pPr marL="914400" lvl="1" indent="-457200">
              <a:buFontTx/>
              <a:buNone/>
            </a:pPr>
            <a:endParaRPr lang="en-US" sz="3200" dirty="0"/>
          </a:p>
          <a:p>
            <a:pPr marL="914400" lvl="1" indent="-457200">
              <a:buFontTx/>
              <a:buNone/>
            </a:pPr>
            <a:endParaRPr lang="en-US" sz="3200" dirty="0"/>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28</a:t>
            </a:fld>
            <a:endParaRPr lang="en-US"/>
          </a:p>
        </p:txBody>
      </p:sp>
    </p:spTree>
    <p:extLst>
      <p:ext uri="{BB962C8B-B14F-4D97-AF65-F5344CB8AC3E}">
        <p14:creationId xmlns:p14="http://schemas.microsoft.com/office/powerpoint/2010/main" val="3623624122"/>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Hypotheses</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0" lvl="1" indent="0">
              <a:buNone/>
            </a:pPr>
            <a:r>
              <a:rPr lang="en-US" sz="1600" dirty="0" smtClean="0">
                <a:solidFill>
                  <a:srgbClr val="3333FF"/>
                </a:solidFill>
              </a:rPr>
              <a:t>Hypothesis 1 (no cues or polarization)</a:t>
            </a:r>
            <a:r>
              <a:rPr lang="en-US" sz="1600" dirty="0" smtClean="0">
                <a:solidFill>
                  <a:srgbClr val="FF0000"/>
                </a:solidFill>
              </a:rPr>
              <a:t>: </a:t>
            </a:r>
            <a:r>
              <a:rPr lang="en-US" sz="1600" dirty="0">
                <a:solidFill>
                  <a:srgbClr val="FF0000"/>
                </a:solidFill>
              </a:rPr>
              <a:t>When presented with opposing strong </a:t>
            </a:r>
            <a:r>
              <a:rPr lang="en-US" sz="1600" dirty="0" smtClean="0">
                <a:solidFill>
                  <a:srgbClr val="FF0000"/>
                </a:solidFill>
              </a:rPr>
              <a:t>frames (pro vs. con), </a:t>
            </a:r>
            <a:r>
              <a:rPr lang="en-US" sz="1600" dirty="0">
                <a:solidFill>
                  <a:srgbClr val="FF0000"/>
                </a:solidFill>
              </a:rPr>
              <a:t>individuals’ opinions will not be moved by either frame. </a:t>
            </a:r>
            <a:endParaRPr lang="en-US" sz="1600" dirty="0" smtClean="0">
              <a:solidFill>
                <a:srgbClr val="FF0000"/>
              </a:solidFill>
            </a:endParaRPr>
          </a:p>
          <a:p>
            <a:pPr marL="0" lvl="1" indent="0">
              <a:buNone/>
            </a:pPr>
            <a:endParaRPr lang="en-US" sz="1600" dirty="0">
              <a:solidFill>
                <a:srgbClr val="FF0000"/>
              </a:solidFill>
            </a:endParaRPr>
          </a:p>
          <a:p>
            <a:pPr marL="0" lvl="1" indent="0">
              <a:buNone/>
            </a:pPr>
            <a:r>
              <a:rPr lang="en-US" sz="1600" dirty="0" smtClean="0">
                <a:solidFill>
                  <a:srgbClr val="FF0000"/>
                </a:solidFill>
              </a:rPr>
              <a:t>When </a:t>
            </a:r>
            <a:r>
              <a:rPr lang="en-US" sz="1600" dirty="0">
                <a:solidFill>
                  <a:srgbClr val="FF0000"/>
                </a:solidFill>
              </a:rPr>
              <a:t>presented with a strong frame on one side (e.g., pro) and a weak frame on the other side (e.g., con), individuals’ opinions, if affected, will be moved only by the strong </a:t>
            </a:r>
            <a:r>
              <a:rPr lang="en-US" sz="1600" dirty="0" smtClean="0">
                <a:solidFill>
                  <a:srgbClr val="FF0000"/>
                </a:solidFill>
              </a:rPr>
              <a:t>frame (based on earlier discussed competitive framing work).</a:t>
            </a:r>
          </a:p>
          <a:p>
            <a:pPr marL="0" lvl="1" indent="0">
              <a:buNone/>
            </a:pPr>
            <a:endParaRPr lang="en-US" sz="1600" dirty="0" smtClean="0">
              <a:solidFill>
                <a:srgbClr val="FF0000"/>
              </a:solidFill>
            </a:endParaRPr>
          </a:p>
          <a:p>
            <a:pPr marL="0" lvl="1" indent="0">
              <a:buNone/>
            </a:pPr>
            <a:endParaRPr lang="en-US" sz="1600" dirty="0" smtClean="0">
              <a:solidFill>
                <a:srgbClr val="FF0000"/>
              </a:solidFill>
            </a:endParaRPr>
          </a:p>
          <a:p>
            <a:pPr marL="0" lvl="1" indent="0">
              <a:buNone/>
            </a:pPr>
            <a:endParaRPr lang="en-US" sz="1600" dirty="0" smtClean="0">
              <a:solidFill>
                <a:srgbClr val="FF0000"/>
              </a:solidFill>
            </a:endParaRPr>
          </a:p>
          <a:p>
            <a:pPr marL="0" indent="0">
              <a:buNone/>
            </a:pPr>
            <a:r>
              <a:rPr lang="en-US" sz="1600" dirty="0" smtClean="0">
                <a:solidFill>
                  <a:srgbClr val="3333FF"/>
                </a:solidFill>
              </a:rPr>
              <a:t>Hypothesis </a:t>
            </a:r>
            <a:r>
              <a:rPr lang="en-US" sz="1600" dirty="0">
                <a:solidFill>
                  <a:srgbClr val="3333FF"/>
                </a:solidFill>
              </a:rPr>
              <a:t>2</a:t>
            </a:r>
            <a:r>
              <a:rPr lang="en-US" sz="1600" dirty="0">
                <a:solidFill>
                  <a:srgbClr val="FF0000"/>
                </a:solidFill>
              </a:rPr>
              <a:t>: When partisans receive a </a:t>
            </a:r>
            <a:r>
              <a:rPr lang="en-US" sz="1600" dirty="0" smtClean="0">
                <a:solidFill>
                  <a:srgbClr val="FF0000"/>
                </a:solidFill>
              </a:rPr>
              <a:t>frame sponsored by their party and </a:t>
            </a:r>
            <a:r>
              <a:rPr lang="en-US" sz="1600" dirty="0">
                <a:solidFill>
                  <a:srgbClr val="FF0000"/>
                </a:solidFill>
              </a:rPr>
              <a:t>a conflicting </a:t>
            </a:r>
            <a:r>
              <a:rPr lang="en-US" sz="1600" dirty="0" smtClean="0">
                <a:solidFill>
                  <a:srgbClr val="FF0000"/>
                </a:solidFill>
              </a:rPr>
              <a:t>frame sponsored by the other party, </a:t>
            </a:r>
            <a:r>
              <a:rPr lang="en-US" sz="1600" dirty="0">
                <a:solidFill>
                  <a:srgbClr val="FF0000"/>
                </a:solidFill>
              </a:rPr>
              <a:t>regardless of </a:t>
            </a:r>
            <a:r>
              <a:rPr lang="en-US" sz="1600" dirty="0" smtClean="0">
                <a:solidFill>
                  <a:srgbClr val="FF0000"/>
                </a:solidFill>
              </a:rPr>
              <a:t>each frames’ strength, they </a:t>
            </a:r>
            <a:r>
              <a:rPr lang="en-US" sz="1600" dirty="0">
                <a:solidFill>
                  <a:srgbClr val="FF0000"/>
                </a:solidFill>
              </a:rPr>
              <a:t>will view their own party’s frame as more </a:t>
            </a:r>
            <a:r>
              <a:rPr lang="en-US" sz="1600" dirty="0">
                <a:solidFill>
                  <a:srgbClr val="9234DB"/>
                </a:solidFill>
              </a:rPr>
              <a:t>effective</a:t>
            </a:r>
            <a:r>
              <a:rPr lang="en-US" sz="1600" dirty="0">
                <a:solidFill>
                  <a:srgbClr val="FF0000"/>
                </a:solidFill>
              </a:rPr>
              <a:t> and the other party’s frame as less </a:t>
            </a:r>
            <a:r>
              <a:rPr lang="en-US" sz="1600" dirty="0" smtClean="0">
                <a:solidFill>
                  <a:srgbClr val="FF0000"/>
                </a:solidFill>
              </a:rPr>
              <a:t>effective (based on basic MR).</a:t>
            </a:r>
            <a:endParaRPr lang="en-US" sz="1600" dirty="0">
              <a:solidFill>
                <a:srgbClr val="FF0000"/>
              </a:solidFill>
            </a:endParaRPr>
          </a:p>
          <a:p>
            <a:pPr marL="0" indent="0"/>
            <a:endParaRPr lang="en-US" sz="1600" dirty="0">
              <a:solidFill>
                <a:srgbClr val="FF0000"/>
              </a:solidFill>
            </a:endParaRPr>
          </a:p>
          <a:p>
            <a:pPr marL="0" indent="0">
              <a:buNone/>
            </a:pPr>
            <a:endParaRPr lang="en-US" sz="1600" dirty="0">
              <a:solidFill>
                <a:srgbClr val="FF0000"/>
              </a:solidFill>
            </a:endParaRPr>
          </a:p>
          <a:p>
            <a:pPr marL="0" lvl="1" indent="0">
              <a:buNone/>
            </a:pPr>
            <a:endParaRPr lang="en-US" sz="1600" dirty="0" smtClean="0">
              <a:solidFill>
                <a:srgbClr val="FF0000"/>
              </a:solidFill>
            </a:endParaRPr>
          </a:p>
          <a:p>
            <a:pPr marL="0" lvl="1" indent="0">
              <a:buFontTx/>
              <a:buNone/>
            </a:pPr>
            <a:endParaRPr lang="en-US" sz="16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29</a:t>
            </a:fld>
            <a:endParaRPr lang="en-US"/>
          </a:p>
        </p:txBody>
      </p:sp>
    </p:spTree>
    <p:extLst>
      <p:ext uri="{BB962C8B-B14F-4D97-AF65-F5344CB8AC3E}">
        <p14:creationId xmlns:p14="http://schemas.microsoft.com/office/powerpoint/2010/main" val="353310741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228600"/>
            <a:ext cx="8483600" cy="1143000"/>
          </a:xfrm>
        </p:spPr>
        <p:txBody>
          <a:bodyPr/>
          <a:lstStyle/>
          <a:p>
            <a:pPr algn="ctr"/>
            <a:r>
              <a:rPr lang="en-US" sz="2800" b="1" dirty="0" smtClean="0"/>
              <a:t>Democracy and Competition</a:t>
            </a:r>
            <a:endParaRPr lang="en-US" sz="2800" dirty="0" smtClean="0"/>
          </a:p>
        </p:txBody>
      </p:sp>
      <p:sp>
        <p:nvSpPr>
          <p:cNvPr id="11267" name="Rectangle 3"/>
          <p:cNvSpPr>
            <a:spLocks noGrp="1" noChangeArrowheads="1"/>
          </p:cNvSpPr>
          <p:nvPr>
            <p:ph type="subTitle" idx="1"/>
          </p:nvPr>
        </p:nvSpPr>
        <p:spPr>
          <a:xfrm>
            <a:off x="457200" y="1600200"/>
            <a:ext cx="8077200" cy="4648200"/>
          </a:xfrm>
        </p:spPr>
        <p:txBody>
          <a:bodyPr/>
          <a:lstStyle/>
          <a:p>
            <a:pPr marL="342900" indent="-342900" algn="l">
              <a:spcBef>
                <a:spcPct val="0"/>
              </a:spcBef>
              <a:buFontTx/>
              <a:buChar char="•"/>
            </a:pPr>
            <a:r>
              <a:rPr lang="en-US" sz="1800" dirty="0" smtClean="0">
                <a:solidFill>
                  <a:srgbClr val="FF0000"/>
                </a:solidFill>
              </a:rPr>
              <a:t>Our focus </a:t>
            </a:r>
            <a:r>
              <a:rPr lang="en-US" sz="1800" dirty="0" smtClean="0">
                <a:solidFill>
                  <a:srgbClr val="FF0000"/>
                </a:solidFill>
                <a:sym typeface="Wingdings" pitchFamily="2" charset="2"/>
              </a:rPr>
              <a:t> the well documented increasingly </a:t>
            </a:r>
            <a:r>
              <a:rPr lang="en-US" sz="1800" dirty="0" smtClean="0">
                <a:solidFill>
                  <a:srgbClr val="FF0000"/>
                </a:solidFill>
                <a:sym typeface="Wingdings" pitchFamily="2" charset="2"/>
              </a:rPr>
              <a:t>polarized </a:t>
            </a:r>
            <a:r>
              <a:rPr lang="en-US" sz="1800" dirty="0" smtClean="0">
                <a:solidFill>
                  <a:srgbClr val="FF0000"/>
                </a:solidFill>
                <a:sym typeface="Wingdings" pitchFamily="2" charset="2"/>
              </a:rPr>
              <a:t>nature of elite competition </a:t>
            </a:r>
            <a:r>
              <a:rPr lang="en-US" sz="1800" dirty="0" smtClean="0">
                <a:solidFill>
                  <a:srgbClr val="9234DB"/>
                </a:solidFill>
                <a:sym typeface="Wingdings" pitchFamily="2" charset="2"/>
              </a:rPr>
              <a:t> </a:t>
            </a:r>
            <a:r>
              <a:rPr lang="en-US" sz="1800" dirty="0" smtClean="0">
                <a:solidFill>
                  <a:srgbClr val="9234DB"/>
                </a:solidFill>
                <a:sym typeface="Wingdings" pitchFamily="2" charset="2"/>
              </a:rPr>
              <a:t>What is the affect of elite </a:t>
            </a:r>
            <a:r>
              <a:rPr lang="en-US" sz="1800" dirty="0" smtClean="0">
                <a:solidFill>
                  <a:srgbClr val="9234DB"/>
                </a:solidFill>
                <a:sym typeface="Wingdings" pitchFamily="2" charset="2"/>
              </a:rPr>
              <a:t>Polarization </a:t>
            </a:r>
            <a:r>
              <a:rPr lang="en-US" sz="1800" dirty="0" smtClean="0">
                <a:solidFill>
                  <a:srgbClr val="9234DB"/>
                </a:solidFill>
                <a:sym typeface="Wingdings" pitchFamily="2" charset="2"/>
              </a:rPr>
              <a:t>on </a:t>
            </a:r>
            <a:r>
              <a:rPr lang="en-US" sz="1800" dirty="0" smtClean="0">
                <a:solidFill>
                  <a:srgbClr val="9234DB"/>
                </a:solidFill>
                <a:sym typeface="Wingdings" pitchFamily="2" charset="2"/>
              </a:rPr>
              <a:t>public opinion formation</a:t>
            </a:r>
            <a:r>
              <a:rPr lang="en-US" sz="1800" dirty="0">
                <a:solidFill>
                  <a:srgbClr val="9234DB"/>
                </a:solidFill>
                <a:sym typeface="Wingdings" pitchFamily="2" charset="2"/>
              </a:rPr>
              <a:t>?</a:t>
            </a:r>
            <a:endParaRPr lang="en-US" sz="1800" dirty="0" smtClean="0">
              <a:solidFill>
                <a:srgbClr val="9234DB"/>
              </a:solidFill>
              <a:sym typeface="Wingdings" pitchFamily="2" charset="2"/>
            </a:endParaRPr>
          </a:p>
          <a:p>
            <a:pPr marL="342900" indent="-342900" algn="l">
              <a:spcBef>
                <a:spcPct val="0"/>
              </a:spcBef>
              <a:buFontTx/>
              <a:buChar char="•"/>
            </a:pPr>
            <a:endParaRPr lang="en-US" sz="1800" dirty="0" smtClean="0">
              <a:solidFill>
                <a:srgbClr val="9234DB"/>
              </a:solidFill>
              <a:sym typeface="Wingdings" pitchFamily="2" charset="2"/>
            </a:endParaRPr>
          </a:p>
          <a:p>
            <a:pPr marL="342900" indent="-342900" algn="l">
              <a:spcBef>
                <a:spcPct val="0"/>
              </a:spcBef>
              <a:buFontTx/>
              <a:buChar char="•"/>
            </a:pPr>
            <a:endParaRPr lang="en-US" sz="1800" dirty="0">
              <a:solidFill>
                <a:srgbClr val="9234DB"/>
              </a:solidFill>
              <a:sym typeface="Wingdings" pitchFamily="2" charset="2"/>
            </a:endParaRPr>
          </a:p>
          <a:p>
            <a:pPr marL="342900" indent="-342900" algn="l">
              <a:spcBef>
                <a:spcPct val="0"/>
              </a:spcBef>
              <a:buFontTx/>
              <a:buChar char="•"/>
            </a:pPr>
            <a:r>
              <a:rPr lang="en-US" sz="1800" dirty="0" smtClean="0">
                <a:solidFill>
                  <a:srgbClr val="FF0000"/>
                </a:solidFill>
                <a:sym typeface="Wingdings" pitchFamily="2" charset="2"/>
              </a:rPr>
              <a:t>What is elite polarization?</a:t>
            </a:r>
          </a:p>
          <a:p>
            <a:pPr marL="342900"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The major parties become more distinct from one another.</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The major parties become more internally homogeneous (e.g., McCarty et al. 2006).</a:t>
            </a:r>
          </a:p>
          <a:p>
            <a:pPr marL="800100" lvl="1" indent="-342900" algn="l">
              <a:spcBef>
                <a:spcPct val="0"/>
              </a:spcBef>
              <a:buFontTx/>
              <a:buChar char="•"/>
            </a:pPr>
            <a:endParaRPr lang="en-US" sz="1800" dirty="0">
              <a:solidFill>
                <a:srgbClr val="FF0000"/>
              </a:solidFill>
              <a:sym typeface="Wingdings" pitchFamily="2" charset="2"/>
            </a:endParaRP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endParaRPr lang="en-US" sz="1800" dirty="0" smtClean="0">
              <a:solidFill>
                <a:schemeClr val="tx2"/>
              </a:solidFill>
            </a:endParaRP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52A64D29-8B66-4B1D-A486-458CF8FF9551}" type="slidenum">
              <a:rPr lang="en-US" sz="1400" b="0" i="0" smtClean="0"/>
              <a:pPr/>
              <a:t>3</a:t>
            </a:fld>
            <a:endParaRPr lang="en-US" sz="1400" b="0" i="0" smtClean="0"/>
          </a:p>
        </p:txBody>
      </p:sp>
    </p:spTree>
    <p:extLst>
      <p:ext uri="{BB962C8B-B14F-4D97-AF65-F5344CB8AC3E}">
        <p14:creationId xmlns:p14="http://schemas.microsoft.com/office/powerpoint/2010/main" val="1330379082"/>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Hypotheses</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0" indent="0">
              <a:buNone/>
            </a:pPr>
            <a:endParaRPr lang="en-US" sz="1600" dirty="0" smtClean="0">
              <a:solidFill>
                <a:srgbClr val="FF0000"/>
              </a:solidFill>
            </a:endParaRPr>
          </a:p>
          <a:p>
            <a:pPr marL="0" indent="0">
              <a:buNone/>
            </a:pPr>
            <a:r>
              <a:rPr lang="en-US" sz="1600" dirty="0">
                <a:solidFill>
                  <a:srgbClr val="3333FF"/>
                </a:solidFill>
              </a:rPr>
              <a:t>Hypothesis 3</a:t>
            </a:r>
            <a:r>
              <a:rPr lang="en-US" sz="1600" dirty="0">
                <a:solidFill>
                  <a:srgbClr val="FF0000"/>
                </a:solidFill>
              </a:rPr>
              <a:t>: When partisans receive a </a:t>
            </a:r>
            <a:r>
              <a:rPr lang="en-US" sz="1600" dirty="0" smtClean="0">
                <a:solidFill>
                  <a:srgbClr val="FF0000"/>
                </a:solidFill>
              </a:rPr>
              <a:t>frame sponsored by their party and </a:t>
            </a:r>
            <a:r>
              <a:rPr lang="en-US" sz="1600" dirty="0">
                <a:solidFill>
                  <a:srgbClr val="FF0000"/>
                </a:solidFill>
              </a:rPr>
              <a:t>a conflicting frame, regardless of </a:t>
            </a:r>
            <a:r>
              <a:rPr lang="en-US" sz="1600" dirty="0" smtClean="0">
                <a:solidFill>
                  <a:srgbClr val="FF0000"/>
                </a:solidFill>
              </a:rPr>
              <a:t>each frames’ strength, </a:t>
            </a:r>
            <a:r>
              <a:rPr lang="en-US" sz="1600" dirty="0">
                <a:solidFill>
                  <a:srgbClr val="FF0000"/>
                </a:solidFill>
              </a:rPr>
              <a:t>they will be more likely to </a:t>
            </a:r>
            <a:r>
              <a:rPr lang="en-US" sz="1600" dirty="0">
                <a:solidFill>
                  <a:srgbClr val="9234DB"/>
                </a:solidFill>
              </a:rPr>
              <a:t>move in the direction </a:t>
            </a:r>
            <a:r>
              <a:rPr lang="en-US" sz="1600" dirty="0">
                <a:solidFill>
                  <a:srgbClr val="FF0000"/>
                </a:solidFill>
              </a:rPr>
              <a:t>of their party’s frame than in the direction of the other party’s frame </a:t>
            </a:r>
            <a:r>
              <a:rPr lang="en-US" sz="1600" dirty="0" smtClean="0">
                <a:solidFill>
                  <a:srgbClr val="FF0000"/>
                </a:solidFill>
              </a:rPr>
              <a:t>(based </a:t>
            </a:r>
            <a:r>
              <a:rPr lang="en-US" sz="1600" dirty="0">
                <a:solidFill>
                  <a:srgbClr val="FF0000"/>
                </a:solidFill>
              </a:rPr>
              <a:t>on basic MR).</a:t>
            </a:r>
          </a:p>
          <a:p>
            <a:pPr marL="0" indent="0">
              <a:buNone/>
            </a:pPr>
            <a:endParaRPr lang="en-US" sz="1600" dirty="0" smtClean="0">
              <a:solidFill>
                <a:srgbClr val="3333FF"/>
              </a:solidFill>
            </a:endParaRPr>
          </a:p>
          <a:p>
            <a:pPr marL="0" indent="0">
              <a:buNone/>
            </a:pPr>
            <a:endParaRPr lang="en-US" sz="1600" dirty="0" smtClean="0">
              <a:solidFill>
                <a:srgbClr val="3333FF"/>
              </a:solidFill>
            </a:endParaRPr>
          </a:p>
          <a:p>
            <a:pPr marL="0" indent="0">
              <a:buNone/>
            </a:pPr>
            <a:endParaRPr lang="en-US" sz="1600" dirty="0" smtClean="0">
              <a:solidFill>
                <a:srgbClr val="3333FF"/>
              </a:solidFill>
            </a:endParaRPr>
          </a:p>
          <a:p>
            <a:pPr marL="0" indent="0">
              <a:buNone/>
            </a:pPr>
            <a:r>
              <a:rPr lang="en-US" sz="1600" dirty="0" smtClean="0">
                <a:solidFill>
                  <a:srgbClr val="3333FF"/>
                </a:solidFill>
              </a:rPr>
              <a:t>Hypothesis 4</a:t>
            </a:r>
            <a:r>
              <a:rPr lang="en-US" sz="1600" dirty="0" smtClean="0">
                <a:solidFill>
                  <a:srgbClr val="FF0000"/>
                </a:solidFill>
              </a:rPr>
              <a:t>: </a:t>
            </a:r>
            <a:r>
              <a:rPr lang="en-US" sz="1600" dirty="0" smtClean="0">
                <a:solidFill>
                  <a:srgbClr val="9234DB"/>
                </a:solidFill>
              </a:rPr>
              <a:t>In a polarized environment</a:t>
            </a:r>
            <a:r>
              <a:rPr lang="en-US" sz="1600" dirty="0" smtClean="0">
                <a:solidFill>
                  <a:srgbClr val="FF0000"/>
                </a:solidFill>
              </a:rPr>
              <a:t>, when partisans receive a frame, sponsored by their party and a conflicting frame sponsored by the other party, regardless of each frames’ strength, they will view their own party’s frame as more </a:t>
            </a:r>
            <a:r>
              <a:rPr lang="en-US" sz="1600" dirty="0" smtClean="0">
                <a:solidFill>
                  <a:srgbClr val="9234DB"/>
                </a:solidFill>
              </a:rPr>
              <a:t>effective</a:t>
            </a:r>
            <a:r>
              <a:rPr lang="en-US" sz="1600" dirty="0" smtClean="0">
                <a:solidFill>
                  <a:srgbClr val="FF0000"/>
                </a:solidFill>
              </a:rPr>
              <a:t> and the other party’s frame as less </a:t>
            </a:r>
            <a:r>
              <a:rPr lang="en-US" sz="1600" dirty="0" smtClean="0">
                <a:solidFill>
                  <a:srgbClr val="FF0000"/>
                </a:solidFill>
              </a:rPr>
              <a:t>effective</a:t>
            </a:r>
          </a:p>
          <a:p>
            <a:pPr marL="0" indent="0">
              <a:buNone/>
            </a:pPr>
            <a:endParaRPr lang="en-US" sz="1600" dirty="0">
              <a:solidFill>
                <a:srgbClr val="FF0000"/>
              </a:solidFill>
            </a:endParaRPr>
          </a:p>
          <a:p>
            <a:pPr marL="0" indent="0">
              <a:buNone/>
            </a:pPr>
            <a:r>
              <a:rPr lang="en-US" sz="1600" dirty="0" smtClean="0">
                <a:solidFill>
                  <a:srgbClr val="FF0000"/>
                </a:solidFill>
              </a:rPr>
              <a:t>– </a:t>
            </a:r>
            <a:r>
              <a:rPr lang="en-US" sz="1600" dirty="0" smtClean="0">
                <a:solidFill>
                  <a:srgbClr val="FF0000"/>
                </a:solidFill>
              </a:rPr>
              <a:t>to a greater extent than they do in a non-polarized environment (and/or a non-party cue environment- based on heightened partisan identity and stronger MR).</a:t>
            </a: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lvl="1" indent="0">
              <a:buFontTx/>
              <a:buNone/>
            </a:pPr>
            <a:endParaRPr lang="en-US" sz="16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30</a:t>
            </a:fld>
            <a:endParaRPr lang="en-US"/>
          </a:p>
        </p:txBody>
      </p:sp>
    </p:spTree>
    <p:extLst>
      <p:ext uri="{BB962C8B-B14F-4D97-AF65-F5344CB8AC3E}">
        <p14:creationId xmlns:p14="http://schemas.microsoft.com/office/powerpoint/2010/main" val="3757682432"/>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81000" y="266700"/>
            <a:ext cx="8229600" cy="1104900"/>
          </a:xfrm>
          <a:noFill/>
          <a:ln/>
        </p:spPr>
        <p:txBody>
          <a:bodyPr/>
          <a:lstStyle/>
          <a:p>
            <a:pPr algn="ctr"/>
            <a:r>
              <a:rPr lang="en-US" sz="2800" dirty="0" smtClean="0"/>
              <a:t>Hypotheses</a:t>
            </a:r>
            <a:endParaRPr lang="en-US" sz="2800" dirty="0"/>
          </a:p>
        </p:txBody>
      </p:sp>
      <p:sp>
        <p:nvSpPr>
          <p:cNvPr id="241667" name="Rectangle 3"/>
          <p:cNvSpPr>
            <a:spLocks noGrp="1" noChangeArrowheads="1"/>
          </p:cNvSpPr>
          <p:nvPr>
            <p:ph type="body" idx="1"/>
          </p:nvPr>
        </p:nvSpPr>
        <p:spPr>
          <a:xfrm>
            <a:off x="609600" y="1676400"/>
            <a:ext cx="7721600" cy="4953000"/>
          </a:xfrm>
          <a:noFill/>
          <a:ln/>
        </p:spPr>
        <p:txBody>
          <a:bodyPr/>
          <a:lstStyle/>
          <a:p>
            <a:pPr marL="0" indent="0">
              <a:buNone/>
            </a:pPr>
            <a:r>
              <a:rPr lang="en-US" sz="1600" dirty="0">
                <a:solidFill>
                  <a:srgbClr val="3333FF"/>
                </a:solidFill>
              </a:rPr>
              <a:t>Hypothesis 5</a:t>
            </a:r>
            <a:r>
              <a:rPr lang="en-US" sz="1600" dirty="0">
                <a:solidFill>
                  <a:srgbClr val="FF0000"/>
                </a:solidFill>
              </a:rPr>
              <a:t>: </a:t>
            </a:r>
            <a:r>
              <a:rPr lang="en-US" sz="1600" dirty="0">
                <a:solidFill>
                  <a:srgbClr val="9234DB"/>
                </a:solidFill>
              </a:rPr>
              <a:t>In a polarized environment</a:t>
            </a:r>
            <a:r>
              <a:rPr lang="en-US" sz="1600" dirty="0">
                <a:solidFill>
                  <a:srgbClr val="FF0000"/>
                </a:solidFill>
              </a:rPr>
              <a:t>, </a:t>
            </a:r>
            <a:r>
              <a:rPr lang="en-US" sz="1600" dirty="0" smtClean="0">
                <a:solidFill>
                  <a:srgbClr val="FF0000"/>
                </a:solidFill>
              </a:rPr>
              <a:t>when </a:t>
            </a:r>
            <a:r>
              <a:rPr lang="en-US" sz="1600" dirty="0">
                <a:solidFill>
                  <a:srgbClr val="FF0000"/>
                </a:solidFill>
              </a:rPr>
              <a:t>partisans receive a frame, </a:t>
            </a:r>
            <a:r>
              <a:rPr lang="en-US" sz="1600" dirty="0" smtClean="0">
                <a:solidFill>
                  <a:srgbClr val="FF0000"/>
                </a:solidFill>
              </a:rPr>
              <a:t>sponsored </a:t>
            </a:r>
            <a:r>
              <a:rPr lang="en-US" sz="1600" dirty="0">
                <a:solidFill>
                  <a:srgbClr val="FF0000"/>
                </a:solidFill>
              </a:rPr>
              <a:t>by their party and a conflicting </a:t>
            </a:r>
            <a:r>
              <a:rPr lang="en-US" sz="1600" dirty="0" smtClean="0">
                <a:solidFill>
                  <a:srgbClr val="FF0000"/>
                </a:solidFill>
              </a:rPr>
              <a:t>frame sponsored </a:t>
            </a:r>
            <a:r>
              <a:rPr lang="en-US" sz="1600" dirty="0">
                <a:solidFill>
                  <a:srgbClr val="FF0000"/>
                </a:solidFill>
              </a:rPr>
              <a:t>by the other party</a:t>
            </a:r>
            <a:r>
              <a:rPr lang="en-US" sz="1600" dirty="0" smtClean="0">
                <a:solidFill>
                  <a:srgbClr val="FF0000"/>
                </a:solidFill>
              </a:rPr>
              <a:t>, regardless of each frames’ strength, </a:t>
            </a:r>
            <a:r>
              <a:rPr lang="en-US" sz="1600" dirty="0">
                <a:solidFill>
                  <a:srgbClr val="FF0000"/>
                </a:solidFill>
              </a:rPr>
              <a:t>they will be more likely to </a:t>
            </a:r>
            <a:r>
              <a:rPr lang="en-US" sz="1600" dirty="0">
                <a:solidFill>
                  <a:srgbClr val="9234DB"/>
                </a:solidFill>
              </a:rPr>
              <a:t>move in the direction </a:t>
            </a:r>
            <a:r>
              <a:rPr lang="en-US" sz="1600" dirty="0">
                <a:solidFill>
                  <a:srgbClr val="FF0000"/>
                </a:solidFill>
              </a:rPr>
              <a:t>of their party’s frame than in the direction of the other party’s </a:t>
            </a:r>
            <a:r>
              <a:rPr lang="en-US" sz="1600" dirty="0" smtClean="0">
                <a:solidFill>
                  <a:srgbClr val="FF0000"/>
                </a:solidFill>
              </a:rPr>
              <a:t>frame</a:t>
            </a:r>
          </a:p>
          <a:p>
            <a:pPr marL="0" indent="0">
              <a:buNone/>
            </a:pPr>
            <a:endParaRPr lang="en-US" sz="1600" dirty="0">
              <a:solidFill>
                <a:srgbClr val="FF0000"/>
              </a:solidFill>
            </a:endParaRPr>
          </a:p>
          <a:p>
            <a:pPr marL="0" indent="0">
              <a:buNone/>
            </a:pPr>
            <a:r>
              <a:rPr lang="en-US" sz="1600" dirty="0" smtClean="0">
                <a:solidFill>
                  <a:srgbClr val="FF0000"/>
                </a:solidFill>
              </a:rPr>
              <a:t>– </a:t>
            </a:r>
            <a:r>
              <a:rPr lang="en-US" sz="1600" dirty="0">
                <a:solidFill>
                  <a:srgbClr val="FF0000"/>
                </a:solidFill>
              </a:rPr>
              <a:t>to a greater extent than they do in a non-polarized environment (and/or a non-party cue </a:t>
            </a:r>
            <a:r>
              <a:rPr lang="en-US" sz="1600" dirty="0" smtClean="0">
                <a:solidFill>
                  <a:srgbClr val="FF0000"/>
                </a:solidFill>
              </a:rPr>
              <a:t>environment- based </a:t>
            </a:r>
            <a:r>
              <a:rPr lang="en-US" sz="1600" dirty="0">
                <a:solidFill>
                  <a:srgbClr val="FF0000"/>
                </a:solidFill>
              </a:rPr>
              <a:t>on heightened partisan identity and stronger MR).</a:t>
            </a: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en-US" sz="1600" dirty="0">
                <a:solidFill>
                  <a:srgbClr val="3333FF"/>
                </a:solidFill>
              </a:rPr>
              <a:t>Hypothesis 6</a:t>
            </a:r>
            <a:r>
              <a:rPr lang="en-US" sz="1600" dirty="0">
                <a:solidFill>
                  <a:srgbClr val="FF0000"/>
                </a:solidFill>
              </a:rPr>
              <a:t>: Partisans will view their opinions as increasingly important when receiving a frame with their partisan sponsor (versus a frame without their partisan sponsor), and even </a:t>
            </a:r>
            <a:r>
              <a:rPr lang="en-US" sz="1600" dirty="0" smtClean="0">
                <a:solidFill>
                  <a:srgbClr val="FF0000"/>
                </a:solidFill>
              </a:rPr>
              <a:t>more so in </a:t>
            </a:r>
            <a:r>
              <a:rPr lang="en-US" sz="1600" dirty="0">
                <a:solidFill>
                  <a:srgbClr val="FF0000"/>
                </a:solidFill>
              </a:rPr>
              <a:t>polarized conditions (based on importance added to </a:t>
            </a:r>
            <a:r>
              <a:rPr lang="en-US" sz="1600" dirty="0" smtClean="0">
                <a:solidFill>
                  <a:srgbClr val="FF0000"/>
                </a:solidFill>
              </a:rPr>
              <a:t>greater availability of consistent </a:t>
            </a:r>
            <a:r>
              <a:rPr lang="en-US" sz="1600" dirty="0">
                <a:solidFill>
                  <a:srgbClr val="FF0000"/>
                </a:solidFill>
              </a:rPr>
              <a:t>information).</a:t>
            </a:r>
            <a:endParaRPr lang="en-US" sz="1600" dirty="0">
              <a:solidFill>
                <a:srgbClr val="FF0000"/>
              </a:solidFill>
              <a:sym typeface="Wingdings" pitchFamily="2" charset="2"/>
            </a:endParaRPr>
          </a:p>
          <a:p>
            <a:pPr marL="0" indent="0"/>
            <a:endParaRPr lang="en-US" sz="1600" dirty="0">
              <a:solidFill>
                <a:srgbClr val="FF0000"/>
              </a:solidFill>
            </a:endParaRPr>
          </a:p>
          <a:p>
            <a:pPr marL="0" indent="0">
              <a:buNone/>
            </a:pPr>
            <a:endParaRPr lang="en-US" sz="1600" dirty="0">
              <a:solidFill>
                <a:srgbClr val="FF0000"/>
              </a:solidFill>
            </a:endParaRPr>
          </a:p>
          <a:p>
            <a:pPr marL="0" lvl="1" indent="0">
              <a:buNone/>
            </a:pPr>
            <a:endParaRPr lang="en-US" sz="1600" dirty="0" smtClean="0">
              <a:solidFill>
                <a:srgbClr val="FF0000"/>
              </a:solidFill>
            </a:endParaRPr>
          </a:p>
          <a:p>
            <a:pPr marL="0" lvl="1" indent="0">
              <a:buFontTx/>
              <a:buNone/>
            </a:pPr>
            <a:endParaRPr lang="en-US" sz="16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31</a:t>
            </a:fld>
            <a:endParaRPr lang="en-US"/>
          </a:p>
        </p:txBody>
      </p:sp>
    </p:spTree>
    <p:extLst>
      <p:ext uri="{BB962C8B-B14F-4D97-AF65-F5344CB8AC3E}">
        <p14:creationId xmlns:p14="http://schemas.microsoft.com/office/powerpoint/2010/main" val="3360424100"/>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Experiment</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457200" indent="-457200" algn="l">
              <a:spcBef>
                <a:spcPct val="0"/>
              </a:spcBef>
              <a:buFontTx/>
              <a:buChar char="•"/>
            </a:pPr>
            <a:r>
              <a:rPr lang="en-US" sz="1800" dirty="0" smtClean="0">
                <a:solidFill>
                  <a:srgbClr val="FF0000"/>
                </a:solidFill>
                <a:sym typeface="Wingdings" pitchFamily="2" charset="2"/>
              </a:rPr>
              <a:t>Two survey experiments with a representative US sample in the Spring of 2011.</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We had previously recorded partisanship in the summer of 2010 with standard 7-point question; counted leaners as partisans, as is typical. </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We excluded pure independents (no clear results); also is typical (e.g., </a:t>
            </a:r>
            <a:r>
              <a:rPr lang="en-US" sz="1800" dirty="0" err="1" smtClean="0">
                <a:solidFill>
                  <a:srgbClr val="FF0000"/>
                </a:solidFill>
                <a:sym typeface="Wingdings" pitchFamily="2" charset="2"/>
              </a:rPr>
              <a:t>Levendusky</a:t>
            </a:r>
            <a:r>
              <a:rPr lang="en-US" sz="1800" dirty="0" smtClean="0">
                <a:solidFill>
                  <a:srgbClr val="FF0000"/>
                </a:solidFill>
                <a:sym typeface="Wingdings" pitchFamily="2" charset="2"/>
              </a:rPr>
              <a:t>, 2010; Bullock, 2010).  53% Dems; 47% Reps.</a:t>
            </a:r>
            <a:endParaRPr lang="en-US" sz="1800" dirty="0">
              <a:solidFill>
                <a:srgbClr val="FF0000"/>
              </a:solidFill>
              <a:sym typeface="Wingdings" pitchFamily="2" charset="2"/>
            </a:endParaRPr>
          </a:p>
          <a:p>
            <a:pPr marL="457200" indent="-457200" algn="l">
              <a:spcBef>
                <a:spcPct val="0"/>
              </a:spcBef>
              <a:buFontTx/>
              <a:buChar char="•"/>
            </a:pPr>
            <a:endParaRPr lang="en-US" sz="2000" dirty="0" smtClean="0">
              <a:solidFill>
                <a:srgbClr val="FF0000"/>
              </a:solidFill>
              <a:sym typeface="Wingdings" pitchFamily="2" charset="2"/>
            </a:endParaRPr>
          </a:p>
          <a:p>
            <a:pPr marL="457200" indent="-457200" algn="l">
              <a:spcBef>
                <a:spcPct val="0"/>
              </a:spcBef>
              <a:buFontTx/>
              <a:buChar char="•"/>
            </a:pPr>
            <a:endParaRPr lang="en-US" sz="2000" dirty="0">
              <a:solidFill>
                <a:srgbClr val="FF0000"/>
              </a:solidFill>
              <a:sym typeface="Wingdings" pitchFamily="2" charset="2"/>
            </a:endParaRPr>
          </a:p>
          <a:p>
            <a:pPr marL="457200" indent="-457200" algn="l">
              <a:spcBef>
                <a:spcPct val="0"/>
              </a:spcBef>
              <a:buFontTx/>
              <a:buChar char="•"/>
            </a:pPr>
            <a:endParaRPr lang="en-US" sz="20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32</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Policy Issues In Experiment</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457200" indent="-457200" algn="l">
              <a:spcBef>
                <a:spcPct val="0"/>
              </a:spcBef>
              <a:buFontTx/>
              <a:buChar char="•"/>
            </a:pPr>
            <a:r>
              <a:rPr lang="en-US" sz="1800" dirty="0" smtClean="0">
                <a:solidFill>
                  <a:srgbClr val="FF0000"/>
                </a:solidFill>
                <a:sym typeface="Wingdings" pitchFamily="2" charset="2"/>
              </a:rPr>
              <a:t>Energy policy  drilling for oil and gas.</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Immigration policy  DREAM Act (Development, Relief, Education for Alien Minors Act).</a:t>
            </a:r>
          </a:p>
          <a:p>
            <a:pPr marL="457200"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33</a:t>
            </a:fld>
            <a:endParaRPr lang="en-US" sz="1400" b="0" i="0" smtClean="0"/>
          </a:p>
        </p:txBody>
      </p:sp>
    </p:spTree>
    <p:extLst>
      <p:ext uri="{BB962C8B-B14F-4D97-AF65-F5344CB8AC3E}">
        <p14:creationId xmlns:p14="http://schemas.microsoft.com/office/powerpoint/2010/main" val="543807102"/>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Policy Issues In Experiment</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457200" indent="-457200" algn="l">
              <a:spcBef>
                <a:spcPct val="0"/>
              </a:spcBef>
              <a:buFontTx/>
              <a:buChar char="•"/>
            </a:pPr>
            <a:r>
              <a:rPr lang="en-US" sz="1800" dirty="0" smtClean="0">
                <a:solidFill>
                  <a:srgbClr val="FF0000"/>
                </a:solidFill>
                <a:sym typeface="Wingdings" pitchFamily="2" charset="2"/>
              </a:rPr>
              <a:t>Energy policy  drilling for oil and gas.</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Immigration policy  DREAM Act (Development, Relief, Education for Alien Minors Act).</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Why these issues? </a:t>
            </a:r>
          </a:p>
          <a:p>
            <a:pPr marL="457200" indent="-4572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AutoNum type="arabicPeriod"/>
            </a:pPr>
            <a:r>
              <a:rPr lang="en-US" sz="1800" dirty="0" smtClean="0">
                <a:solidFill>
                  <a:srgbClr val="FF0000"/>
                </a:solidFill>
                <a:sym typeface="Wingdings" pitchFamily="2" charset="2"/>
              </a:rPr>
              <a:t>Both </a:t>
            </a:r>
            <a:r>
              <a:rPr lang="en-US" sz="1800" dirty="0" smtClean="0">
                <a:solidFill>
                  <a:srgbClr val="FF0000"/>
                </a:solidFill>
                <a:sym typeface="Wingdings" pitchFamily="2" charset="2"/>
              </a:rPr>
              <a:t>received attention prior to our study and were relevant (e.g., Obama was going to allow drilling until Deep Horizon Spill on April 10, 2010). </a:t>
            </a: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DREAM Act was first proposed in U.S. Senate in 2001 and many state legislatures – provides pathway to citizenship for undocumented immigrants entering US before age 16.</a:t>
            </a:r>
          </a:p>
          <a:p>
            <a:pPr marL="914400" lvl="1"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34</a:t>
            </a:fld>
            <a:endParaRPr lang="en-US" sz="1400" b="0" i="0" smtClean="0"/>
          </a:p>
        </p:txBody>
      </p:sp>
    </p:spTree>
    <p:extLst>
      <p:ext uri="{BB962C8B-B14F-4D97-AF65-F5344CB8AC3E}">
        <p14:creationId xmlns:p14="http://schemas.microsoft.com/office/powerpoint/2010/main" val="543807102"/>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Policy Issues In Experiment</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FF0000"/>
              </a:solidFill>
              <a:sym typeface="Wingdings" pitchFamily="2" charset="2"/>
            </a:endParaRPr>
          </a:p>
          <a:p>
            <a:pPr lvl="1" algn="l">
              <a:spcBef>
                <a:spcPct val="0"/>
              </a:spcBef>
            </a:pPr>
            <a:r>
              <a:rPr lang="en-US" sz="1800" dirty="0" smtClean="0">
                <a:solidFill>
                  <a:srgbClr val="3333FF"/>
                </a:solidFill>
                <a:sym typeface="Wingdings" pitchFamily="2" charset="2"/>
              </a:rPr>
              <a:t>2</a:t>
            </a:r>
            <a:r>
              <a:rPr lang="en-US" sz="1800" dirty="0" smtClean="0">
                <a:solidFill>
                  <a:srgbClr val="FF0000"/>
                </a:solidFill>
                <a:sym typeface="Wingdings" pitchFamily="2" charset="2"/>
              </a:rPr>
              <a:t>. While opinions are relevant, not overly crystallized and somewhat conflicted due to competing considerations (e.g., economics versus security</a:t>
            </a:r>
            <a:r>
              <a:rPr lang="en-US" sz="1800" dirty="0">
                <a:solidFill>
                  <a:srgbClr val="FF0000"/>
                </a:solidFill>
                <a:sym typeface="Wingdings" pitchFamily="2" charset="2"/>
              </a:rPr>
              <a:t>)</a:t>
            </a: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35</a:t>
            </a:fld>
            <a:endParaRPr lang="en-US" sz="1400" b="0" i="0" smtClean="0"/>
          </a:p>
        </p:txBody>
      </p:sp>
    </p:spTree>
    <p:extLst>
      <p:ext uri="{BB962C8B-B14F-4D97-AF65-F5344CB8AC3E}">
        <p14:creationId xmlns:p14="http://schemas.microsoft.com/office/powerpoint/2010/main" val="2097670669"/>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Policy Issues In Experiment</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lvl="1" algn="l">
              <a:spcBef>
                <a:spcPct val="0"/>
              </a:spcBef>
            </a:pPr>
            <a:r>
              <a:rPr lang="en-US" sz="1800" dirty="0" smtClean="0">
                <a:solidFill>
                  <a:srgbClr val="3333FF"/>
                </a:solidFill>
                <a:sym typeface="Wingdings" pitchFamily="2" charset="2"/>
              </a:rPr>
              <a:t>3. </a:t>
            </a:r>
            <a:r>
              <a:rPr lang="en-US" sz="1800" dirty="0" smtClean="0">
                <a:solidFill>
                  <a:srgbClr val="FF0000"/>
                </a:solidFill>
                <a:sym typeface="Wingdings" pitchFamily="2" charset="2"/>
              </a:rPr>
              <a:t>The parties do NOT hold consistently dramatically different positions, thereby allowing us to vary the perceived level of elite partisan polarization (e.g. Levendusky 2010, Nicholson 2010</a:t>
            </a:r>
            <a:r>
              <a:rPr lang="en-US" sz="1800" dirty="0" smtClean="0">
                <a:solidFill>
                  <a:srgbClr val="FF0000"/>
                </a:solidFill>
                <a:sym typeface="Wingdings" pitchFamily="2" charset="2"/>
              </a:rPr>
              <a:t>).</a:t>
            </a:r>
          </a:p>
          <a:p>
            <a:pPr lvl="1" algn="l">
              <a:spcBef>
                <a:spcPct val="0"/>
              </a:spcBef>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1371600" lvl="2" indent="-457200" algn="l">
              <a:spcBef>
                <a:spcPct val="0"/>
              </a:spcBef>
              <a:buFontTx/>
              <a:buChar char="•"/>
            </a:pPr>
            <a:r>
              <a:rPr lang="en-US" sz="1800" dirty="0" smtClean="0">
                <a:solidFill>
                  <a:srgbClr val="FF0000"/>
                </a:solidFill>
                <a:sym typeface="Wingdings" pitchFamily="2" charset="2"/>
              </a:rPr>
              <a:t>Republicans tend to favor Drilling and Democrats tend to favor the DREAM Act but on neither is the divide stark (e.g., VA Dem. Warner supports drilling  geography matters), various versions of the DREAM Act have been co-sponsored and supported by both parties</a:t>
            </a: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36</a:t>
            </a:fld>
            <a:endParaRPr lang="en-US" sz="1400" b="0" i="0" smtClean="0"/>
          </a:p>
        </p:txBody>
      </p:sp>
    </p:spTree>
    <p:extLst>
      <p:ext uri="{BB962C8B-B14F-4D97-AF65-F5344CB8AC3E}">
        <p14:creationId xmlns:p14="http://schemas.microsoft.com/office/powerpoint/2010/main" val="3894454375"/>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Policy Issues In Experiment</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1371600" lvl="2" indent="-457200" algn="l">
              <a:spcBef>
                <a:spcPct val="0"/>
              </a:spcBef>
              <a:buFontTx/>
              <a:buChar char="•"/>
            </a:pPr>
            <a:endParaRPr lang="en-US" sz="1800" dirty="0">
              <a:solidFill>
                <a:srgbClr val="FF0000"/>
              </a:solidFill>
              <a:sym typeface="Wingdings" pitchFamily="2" charset="2"/>
            </a:endParaRPr>
          </a:p>
          <a:p>
            <a:pPr marL="1371600" lvl="2" indent="-457200" algn="l">
              <a:spcBef>
                <a:spcPct val="0"/>
              </a:spcBef>
              <a:buFontTx/>
              <a:buChar char="•"/>
            </a:pPr>
            <a:r>
              <a:rPr lang="en-US" sz="1800" dirty="0" smtClean="0">
                <a:solidFill>
                  <a:srgbClr val="FF0000"/>
                </a:solidFill>
                <a:sym typeface="Wingdings" pitchFamily="2" charset="2"/>
              </a:rPr>
              <a:t>We recognize some partisan position stereotypes on these issues but in this initial foray, </a:t>
            </a:r>
            <a:r>
              <a:rPr lang="en-US" sz="1800" dirty="0" smtClean="0">
                <a:solidFill>
                  <a:srgbClr val="FF0000"/>
                </a:solidFill>
                <a:sym typeface="Wingdings" pitchFamily="2" charset="2"/>
              </a:rPr>
              <a:t>we opted </a:t>
            </a:r>
            <a:r>
              <a:rPr lang="en-US" sz="1800" dirty="0" smtClean="0">
                <a:solidFill>
                  <a:srgbClr val="FF0000"/>
                </a:solidFill>
                <a:sym typeface="Wingdings" pitchFamily="2" charset="2"/>
              </a:rPr>
              <a:t>to use issues on which polarization could be manipulated, as will be clear; we also do not contradict stereotypes in our design.</a:t>
            </a: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37</a:t>
            </a:fld>
            <a:endParaRPr lang="en-US" sz="1400" b="0" i="0" smtClean="0"/>
          </a:p>
        </p:txBody>
      </p:sp>
    </p:spTree>
    <p:extLst>
      <p:ext uri="{BB962C8B-B14F-4D97-AF65-F5344CB8AC3E}">
        <p14:creationId xmlns:p14="http://schemas.microsoft.com/office/powerpoint/2010/main" val="2642606903"/>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Policy Frames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r>
              <a:rPr lang="en-US" sz="1800" dirty="0" smtClean="0">
                <a:solidFill>
                  <a:srgbClr val="FF0000"/>
                </a:solidFill>
                <a:sym typeface="Wingdings" pitchFamily="2" charset="2"/>
              </a:rPr>
              <a:t>Identified relevant frames/arguments via content analysis and prior work  choose seven often used frames.</a:t>
            </a: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Pre-tested with 138 non-students for: direction (pro/con) and strength (availability and applicability). As in prior work:</a:t>
            </a:r>
          </a:p>
          <a:p>
            <a:pPr marL="914400" lvl="1" indent="-457200" algn="l">
              <a:spcBef>
                <a:spcPct val="0"/>
              </a:spcBef>
              <a:buFontTx/>
              <a:buChar char="•"/>
            </a:pPr>
            <a:endParaRPr lang="en-US" sz="1800" dirty="0" smtClean="0">
              <a:solidFill>
                <a:srgbClr val="FF0000"/>
              </a:solidFill>
              <a:sym typeface="Wingdings" pitchFamily="2" charset="2"/>
            </a:endParaRPr>
          </a:p>
          <a:p>
            <a:pPr marL="1371600" lvl="2" indent="-457200" algn="l">
              <a:spcBef>
                <a:spcPct val="0"/>
              </a:spcBef>
              <a:buFontTx/>
              <a:buChar char="•"/>
            </a:pPr>
            <a:r>
              <a:rPr lang="en-US" sz="1800" dirty="0" smtClean="0">
                <a:solidFill>
                  <a:srgbClr val="FF0000"/>
                </a:solidFill>
                <a:sym typeface="Wingdings" pitchFamily="2" charset="2"/>
              </a:rPr>
              <a:t>Availability  listing ideas that come to mind when issue is described.</a:t>
            </a:r>
          </a:p>
          <a:p>
            <a:pPr marL="1371600" lvl="2" indent="-457200" algn="l">
              <a:spcBef>
                <a:spcPct val="0"/>
              </a:spcBef>
              <a:buFontTx/>
              <a:buChar char="•"/>
            </a:pPr>
            <a:endParaRPr lang="en-US" sz="1800" dirty="0" smtClean="0">
              <a:solidFill>
                <a:srgbClr val="FF0000"/>
              </a:solidFill>
              <a:sym typeface="Wingdings" pitchFamily="2" charset="2"/>
            </a:endParaRPr>
          </a:p>
          <a:p>
            <a:pPr marL="1371600" lvl="2" indent="-457200" algn="l">
              <a:spcBef>
                <a:spcPct val="0"/>
              </a:spcBef>
              <a:buFontTx/>
              <a:buChar char="•"/>
            </a:pPr>
            <a:r>
              <a:rPr lang="en-US" sz="1800" dirty="0" smtClean="0">
                <a:solidFill>
                  <a:srgbClr val="FF0000"/>
                </a:solidFill>
                <a:sym typeface="Wingdings" pitchFamily="2" charset="2"/>
              </a:rPr>
              <a:t>Applicability  asked on a 7-point scale to rate how effective.</a:t>
            </a:r>
          </a:p>
          <a:p>
            <a:pPr marL="1371600" lvl="2" indent="-457200" algn="l">
              <a:spcBef>
                <a:spcPct val="0"/>
              </a:spcBef>
              <a:buFontTx/>
              <a:buChar char="•"/>
            </a:pPr>
            <a:endParaRPr lang="en-US" sz="1800" dirty="0">
              <a:solidFill>
                <a:srgbClr val="FF0000"/>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See paper for list of frames tested…</a:t>
            </a:r>
            <a:endParaRPr lang="en-US" sz="1800" dirty="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38</a:t>
            </a:fld>
            <a:endParaRPr lang="en-US" sz="1400" b="0" i="0" smtClean="0"/>
          </a:p>
        </p:txBody>
      </p:sp>
    </p:spTree>
    <p:extLst>
      <p:ext uri="{BB962C8B-B14F-4D97-AF65-F5344CB8AC3E}">
        <p14:creationId xmlns:p14="http://schemas.microsoft.com/office/powerpoint/2010/main" val="4103969803"/>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Policy Frames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39</a:t>
            </a:fld>
            <a:endParaRPr lang="en-US" sz="1400" b="0" i="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611634418"/>
              </p:ext>
            </p:extLst>
          </p:nvPr>
        </p:nvGraphicFramePr>
        <p:xfrm>
          <a:off x="1066800" y="1612900"/>
          <a:ext cx="6773124" cy="4559300"/>
        </p:xfrm>
        <a:graphic>
          <a:graphicData uri="http://schemas.openxmlformats.org/presentationml/2006/ole">
            <mc:AlternateContent xmlns:mc="http://schemas.openxmlformats.org/markup-compatibility/2006">
              <mc:Choice xmlns:v="urn:schemas-microsoft-com:vml" Requires="v">
                <p:oleObj spid="_x0000_s8279" name="Document" r:id="rId4" imgW="6207848" imgH="4178212" progId="Word.Document.12">
                  <p:embed/>
                </p:oleObj>
              </mc:Choice>
              <mc:Fallback>
                <p:oleObj name="Document" r:id="rId4" imgW="6207848" imgH="4178212" progId="Word.Document.12">
                  <p:embed/>
                  <p:pic>
                    <p:nvPicPr>
                      <p:cNvPr id="0" name=""/>
                      <p:cNvPicPr/>
                      <p:nvPr/>
                    </p:nvPicPr>
                    <p:blipFill>
                      <a:blip r:embed="rId5"/>
                      <a:stretch>
                        <a:fillRect/>
                      </a:stretch>
                    </p:blipFill>
                    <p:spPr>
                      <a:xfrm>
                        <a:off x="1066800" y="1612900"/>
                        <a:ext cx="6773124" cy="4559300"/>
                      </a:xfrm>
                      <a:prstGeom prst="rect">
                        <a:avLst/>
                      </a:prstGeom>
                    </p:spPr>
                  </p:pic>
                </p:oleObj>
              </mc:Fallback>
            </mc:AlternateContent>
          </a:graphicData>
        </a:graphic>
      </p:graphicFrame>
      <p:sp>
        <p:nvSpPr>
          <p:cNvPr id="12" name="Rectangle 3"/>
          <p:cNvSpPr txBox="1">
            <a:spLocks noChangeArrowheads="1"/>
          </p:cNvSpPr>
          <p:nvPr/>
        </p:nvSpPr>
        <p:spPr bwMode="auto">
          <a:xfrm>
            <a:off x="0" y="57150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r>
              <a:rPr lang="en-US" sz="1800" b="0" i="0" dirty="0" smtClean="0">
                <a:solidFill>
                  <a:srgbClr val="FF0000"/>
                </a:solidFill>
                <a:sym typeface="Wingdings" pitchFamily="2" charset="2"/>
              </a:rPr>
              <a:t>On both issues, the pro frames are sig. greater than con (but not each other) and strong are sig. greater than weak (but not each other) in terms of availability and applicability.</a:t>
            </a:r>
          </a:p>
        </p:txBody>
      </p:sp>
    </p:spTree>
    <p:extLst>
      <p:ext uri="{BB962C8B-B14F-4D97-AF65-F5344CB8AC3E}">
        <p14:creationId xmlns:p14="http://schemas.microsoft.com/office/powerpoint/2010/main" val="161625381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228600"/>
            <a:ext cx="8483600" cy="1143000"/>
          </a:xfrm>
        </p:spPr>
        <p:txBody>
          <a:bodyPr/>
          <a:lstStyle/>
          <a:p>
            <a:pPr algn="ctr"/>
            <a:r>
              <a:rPr lang="en-US" sz="2800" b="1" smtClean="0"/>
              <a:t>Polarized Politics</a:t>
            </a:r>
            <a:endParaRPr lang="en-US" sz="2800" smtClean="0"/>
          </a:p>
        </p:txBody>
      </p:sp>
      <p:sp>
        <p:nvSpPr>
          <p:cNvPr id="11267" name="Rectangle 3"/>
          <p:cNvSpPr>
            <a:spLocks noGrp="1" noChangeArrowheads="1"/>
          </p:cNvSpPr>
          <p:nvPr>
            <p:ph type="subTitle" idx="1"/>
          </p:nvPr>
        </p:nvSpPr>
        <p:spPr>
          <a:xfrm>
            <a:off x="457200" y="1600200"/>
            <a:ext cx="8077200" cy="4648200"/>
          </a:xfrm>
        </p:spPr>
        <p:txBody>
          <a:bodyPr/>
          <a:lstStyle/>
          <a:p>
            <a:pPr marL="342900" indent="-342900" algn="l">
              <a:spcBef>
                <a:spcPct val="0"/>
              </a:spcBef>
              <a:buFontTx/>
              <a:buChar char="•"/>
            </a:pPr>
            <a:r>
              <a:rPr lang="en-US" sz="1800" dirty="0" smtClean="0">
                <a:solidFill>
                  <a:srgbClr val="FF0000"/>
                </a:solidFill>
              </a:rPr>
              <a:t>November 3, 2010 </a:t>
            </a:r>
            <a:r>
              <a:rPr lang="en-US" sz="1800" dirty="0" smtClean="0">
                <a:solidFill>
                  <a:srgbClr val="FF0000"/>
                </a:solidFill>
                <a:sym typeface="Wingdings" pitchFamily="2" charset="2"/>
              </a:rPr>
              <a:t> Obama</a:t>
            </a:r>
            <a:r>
              <a:rPr lang="en-US" sz="1800" dirty="0" smtClean="0">
                <a:solidFill>
                  <a:srgbClr val="9234DB"/>
                </a:solidFill>
                <a:sym typeface="Wingdings" pitchFamily="2" charset="2"/>
              </a:rPr>
              <a:t>:  </a:t>
            </a:r>
            <a:r>
              <a:rPr lang="en-US" sz="1800" dirty="0" smtClean="0">
                <a:solidFill>
                  <a:srgbClr val="9234DB"/>
                </a:solidFill>
              </a:rPr>
              <a:t>"On [several] issues we're probably going to have to say there are some issues where there's just too much disagreement to get this done right now.” </a:t>
            </a:r>
          </a:p>
          <a:p>
            <a:pPr marL="342900" indent="-342900" algn="l">
              <a:spcBef>
                <a:spcPct val="0"/>
              </a:spcBef>
              <a:buFontTx/>
              <a:buChar char="•"/>
            </a:pPr>
            <a:endParaRPr lang="en-US" sz="1800" dirty="0" smtClean="0">
              <a:solidFill>
                <a:schemeClr val="tx2"/>
              </a:solidFill>
            </a:endParaRP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52A64D29-8B66-4B1D-A486-458CF8FF9551}" type="slidenum">
              <a:rPr lang="en-US" sz="1400" b="0" i="0" smtClean="0"/>
              <a:pPr/>
              <a:t>4</a:t>
            </a:fld>
            <a:endParaRPr lang="en-US" sz="1400" b="0" i="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90800"/>
            <a:ext cx="8077200" cy="4267200"/>
          </a:xfrm>
          <a:prstGeom prst="rect">
            <a:avLst/>
          </a:prstGeom>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Partisan Cues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How do we operationalization partisan cues/sponsors? We follow Levendusky (2010):</a:t>
            </a: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1371600" lvl="2" indent="-457200" algn="l">
              <a:spcBef>
                <a:spcPct val="0"/>
              </a:spcBef>
              <a:buFontTx/>
              <a:buChar char="•"/>
            </a:pPr>
            <a:r>
              <a:rPr lang="en-US" sz="1800" dirty="0" smtClean="0">
                <a:solidFill>
                  <a:srgbClr val="FF0000"/>
                </a:solidFill>
                <a:sym typeface="Wingdings" pitchFamily="2" charset="2"/>
              </a:rPr>
              <a:t>We never pit a frame with a party cue against one without a cue (does not prevent testing hypotheses) BUT we do have conditions sans </a:t>
            </a:r>
            <a:r>
              <a:rPr lang="en-US" sz="1800" dirty="0" smtClean="0">
                <a:solidFill>
                  <a:srgbClr val="FF0000"/>
                </a:solidFill>
                <a:sym typeface="Wingdings" pitchFamily="2" charset="2"/>
              </a:rPr>
              <a:t>party </a:t>
            </a:r>
            <a:r>
              <a:rPr lang="en-US" sz="1800" dirty="0" smtClean="0">
                <a:solidFill>
                  <a:srgbClr val="FF0000"/>
                </a:solidFill>
                <a:sym typeface="Wingdings" pitchFamily="2" charset="2"/>
              </a:rPr>
              <a:t>cues.</a:t>
            </a:r>
          </a:p>
          <a:p>
            <a:pPr marL="1371600" lvl="2"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40</a:t>
            </a:fld>
            <a:endParaRPr lang="en-US" sz="1400" b="0" i="0" smtClean="0"/>
          </a:p>
        </p:txBody>
      </p:sp>
    </p:spTree>
    <p:extLst>
      <p:ext uri="{BB962C8B-B14F-4D97-AF65-F5344CB8AC3E}">
        <p14:creationId xmlns:p14="http://schemas.microsoft.com/office/powerpoint/2010/main" val="3501222710"/>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Partisan Cues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We have parties s</a:t>
            </a:r>
            <a:r>
              <a:rPr lang="en-US" sz="1800" dirty="0" smtClean="0">
                <a:solidFill>
                  <a:srgbClr val="FF0000"/>
                </a:solidFill>
              </a:rPr>
              <a:t>ingle </a:t>
            </a:r>
            <a:r>
              <a:rPr lang="en-US" sz="1800" dirty="0">
                <a:solidFill>
                  <a:srgbClr val="FF0000"/>
                </a:solidFill>
              </a:rPr>
              <a:t>positions across all conditions. </a:t>
            </a:r>
            <a:endParaRPr lang="en-US" sz="1800" dirty="0" smtClean="0">
              <a:solidFill>
                <a:srgbClr val="FF0000"/>
              </a:solidFill>
            </a:endParaRPr>
          </a:p>
          <a:p>
            <a:pPr marL="914400" lvl="1" indent="-457200" algn="l">
              <a:spcBef>
                <a:spcPct val="0"/>
              </a:spcBef>
              <a:buFontTx/>
              <a:buChar char="•"/>
            </a:pPr>
            <a:endParaRPr lang="en-US" sz="1800" dirty="0" smtClean="0">
              <a:solidFill>
                <a:srgbClr val="FF0000"/>
              </a:solidFill>
            </a:endParaRPr>
          </a:p>
          <a:p>
            <a:pPr marL="914400" lvl="1" indent="-457200" algn="l">
              <a:spcBef>
                <a:spcPct val="0"/>
              </a:spcBef>
              <a:buFontTx/>
              <a:buChar char="•"/>
            </a:pPr>
            <a:endParaRPr lang="en-US" sz="1800" i="1" dirty="0">
              <a:solidFill>
                <a:srgbClr val="FF0000"/>
              </a:solidFill>
            </a:endParaRPr>
          </a:p>
          <a:p>
            <a:pPr marL="914400" lvl="1" indent="-457200" algn="l">
              <a:spcBef>
                <a:spcPct val="0"/>
              </a:spcBef>
              <a:buFontTx/>
              <a:buChar char="•"/>
            </a:pPr>
            <a:r>
              <a:rPr lang="en-US" sz="1800" i="1" dirty="0" smtClean="0">
                <a:solidFill>
                  <a:srgbClr val="FF0000"/>
                </a:solidFill>
              </a:rPr>
              <a:t>That </a:t>
            </a:r>
            <a:r>
              <a:rPr lang="en-US" sz="1800" i="1" dirty="0">
                <a:solidFill>
                  <a:srgbClr val="FF0000"/>
                </a:solidFill>
              </a:rPr>
              <a:t>is, the Democrats always oppose drilling and endorse the DREAM Act – albeit using different </a:t>
            </a:r>
            <a:r>
              <a:rPr lang="en-US" sz="1800" i="1" dirty="0" smtClean="0">
                <a:solidFill>
                  <a:srgbClr val="FF0000"/>
                </a:solidFill>
              </a:rPr>
              <a:t>frames </a:t>
            </a:r>
          </a:p>
          <a:p>
            <a:pPr marL="914400" lvl="1" indent="-457200" algn="l">
              <a:spcBef>
                <a:spcPct val="0"/>
              </a:spcBef>
              <a:buFontTx/>
              <a:buChar char="•"/>
            </a:pPr>
            <a:endParaRPr lang="en-US" sz="1800" i="1" dirty="0">
              <a:solidFill>
                <a:srgbClr val="FF0000"/>
              </a:solidFill>
            </a:endParaRPr>
          </a:p>
          <a:p>
            <a:pPr marL="914400" lvl="1" indent="-457200" algn="l">
              <a:spcBef>
                <a:spcPct val="0"/>
              </a:spcBef>
              <a:buFontTx/>
              <a:buChar char="•"/>
            </a:pPr>
            <a:r>
              <a:rPr lang="en-US" sz="1800" i="1" dirty="0" smtClean="0">
                <a:solidFill>
                  <a:srgbClr val="FF0000"/>
                </a:solidFill>
              </a:rPr>
              <a:t>While </a:t>
            </a:r>
            <a:r>
              <a:rPr lang="en-US" sz="1800" i="1" dirty="0">
                <a:solidFill>
                  <a:srgbClr val="FF0000"/>
                </a:solidFill>
              </a:rPr>
              <a:t>the Republicans always do the reverse. </a:t>
            </a:r>
            <a:r>
              <a:rPr lang="en-US" sz="1800" dirty="0">
                <a:solidFill>
                  <a:srgbClr val="FF0000"/>
                </a:solidFill>
              </a:rPr>
              <a:t>This is realistic given the parties’ “typical” positions (also see </a:t>
            </a:r>
            <a:r>
              <a:rPr lang="en-US" sz="1800" dirty="0" smtClean="0">
                <a:solidFill>
                  <a:srgbClr val="FF0000"/>
                </a:solidFill>
              </a:rPr>
              <a:t>Nicholson, </a:t>
            </a:r>
            <a:r>
              <a:rPr lang="en-US" sz="1800" dirty="0">
                <a:solidFill>
                  <a:srgbClr val="FF0000"/>
                </a:solidFill>
              </a:rPr>
              <a:t>2012</a:t>
            </a:r>
            <a:r>
              <a:rPr lang="en-US" sz="1800" dirty="0" smtClean="0">
                <a:solidFill>
                  <a:srgbClr val="FF0000"/>
                </a:solidFill>
              </a:rPr>
              <a:t>), despite aforementioned universal agreement. This makes the number of conditions feasible and does not prevent testing our hypotheses. </a:t>
            </a: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41</a:t>
            </a:fld>
            <a:endParaRPr lang="en-US" sz="1400" b="0" i="0" smtClean="0"/>
          </a:p>
        </p:txBody>
      </p:sp>
    </p:spTree>
    <p:extLst>
      <p:ext uri="{BB962C8B-B14F-4D97-AF65-F5344CB8AC3E}">
        <p14:creationId xmlns:p14="http://schemas.microsoft.com/office/powerpoint/2010/main" val="2184862458"/>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How do we operationalize polarization? (also see </a:t>
            </a:r>
            <a:r>
              <a:rPr lang="en-US" sz="1800" dirty="0" err="1" smtClean="0">
                <a:solidFill>
                  <a:srgbClr val="FF0000"/>
                </a:solidFill>
                <a:sym typeface="Wingdings" pitchFamily="2" charset="2"/>
              </a:rPr>
              <a:t>Levendusky</a:t>
            </a:r>
            <a:r>
              <a:rPr lang="en-US" sz="1800" dirty="0" smtClean="0">
                <a:solidFill>
                  <a:srgbClr val="FF0000"/>
                </a:solidFill>
                <a:sym typeface="Wingdings" pitchFamily="2" charset="2"/>
              </a:rPr>
              <a:t>, 2010; although, we rely on text only for realism):</a:t>
            </a: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Three Levels:</a:t>
            </a: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1. </a:t>
            </a:r>
            <a:r>
              <a:rPr lang="en-US" sz="1800" dirty="0" smtClean="0">
                <a:solidFill>
                  <a:srgbClr val="9234DB"/>
                </a:solidFill>
                <a:sym typeface="Wingdings" pitchFamily="2" charset="2"/>
              </a:rPr>
              <a:t>Non-Polarized condition: </a:t>
            </a:r>
            <a:r>
              <a:rPr lang="en-US" sz="1800" dirty="0" smtClean="0">
                <a:solidFill>
                  <a:srgbClr val="FF0000"/>
                </a:solidFill>
                <a:sym typeface="Wingdings" pitchFamily="2" charset="2"/>
              </a:rPr>
              <a:t>“the partisan divide is not stark as the parties are not too far apart… members of each party can be found on both sides of the issue.”</a:t>
            </a: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2. </a:t>
            </a:r>
            <a:r>
              <a:rPr lang="en-US" sz="1800" dirty="0" smtClean="0">
                <a:solidFill>
                  <a:srgbClr val="9234DB"/>
                </a:solidFill>
                <a:sym typeface="Wingdings" pitchFamily="2" charset="2"/>
              </a:rPr>
              <a:t>Polarized condition:  </a:t>
            </a:r>
            <a:r>
              <a:rPr lang="en-US" sz="1800" dirty="0" smtClean="0">
                <a:solidFill>
                  <a:srgbClr val="FF0000"/>
                </a:solidFill>
                <a:sym typeface="Wingdings" pitchFamily="2" charset="2"/>
              </a:rPr>
              <a:t>“</a:t>
            </a:r>
            <a:r>
              <a:rPr lang="en-US" sz="1800" dirty="0" smtClean="0">
                <a:solidFill>
                  <a:srgbClr val="FF0000"/>
                </a:solidFill>
              </a:rPr>
              <a:t>the </a:t>
            </a:r>
            <a:r>
              <a:rPr lang="en-US" sz="1800" dirty="0">
                <a:solidFill>
                  <a:srgbClr val="FF0000"/>
                </a:solidFill>
              </a:rPr>
              <a:t>partisan divide is stark as the parties are far </a:t>
            </a:r>
            <a:r>
              <a:rPr lang="en-US" sz="1800" dirty="0" smtClean="0">
                <a:solidFill>
                  <a:srgbClr val="FF0000"/>
                </a:solidFill>
              </a:rPr>
              <a:t>apart… most </a:t>
            </a:r>
            <a:r>
              <a:rPr lang="en-US" sz="1800" dirty="0">
                <a:solidFill>
                  <a:srgbClr val="FF0000"/>
                </a:solidFill>
              </a:rPr>
              <a:t>members of each party are on the same side as the rest of their </a:t>
            </a:r>
            <a:r>
              <a:rPr lang="en-US" sz="1800" dirty="0" smtClean="0">
                <a:solidFill>
                  <a:srgbClr val="FF0000"/>
                </a:solidFill>
              </a:rPr>
              <a:t>party.” </a:t>
            </a:r>
          </a:p>
          <a:p>
            <a:pPr marL="914400" lvl="1" indent="-457200" algn="l">
              <a:spcBef>
                <a:spcPct val="0"/>
              </a:spcBef>
              <a:buFontTx/>
              <a:buChar char="•"/>
            </a:pPr>
            <a:endParaRPr lang="en-US" sz="1800" b="1" dirty="0">
              <a:solidFill>
                <a:srgbClr val="FF0000"/>
              </a:solidFill>
            </a:endParaRPr>
          </a:p>
          <a:p>
            <a:pPr marL="914400" lvl="1" indent="-457200" algn="l">
              <a:spcBef>
                <a:spcPct val="0"/>
              </a:spcBef>
              <a:buFontTx/>
              <a:buChar char="•"/>
            </a:pPr>
            <a:r>
              <a:rPr lang="en-US" sz="1800" dirty="0" smtClean="0">
                <a:solidFill>
                  <a:srgbClr val="9234DB"/>
                </a:solidFill>
              </a:rPr>
              <a:t>3. No manipulation of polarization.</a:t>
            </a:r>
          </a:p>
          <a:p>
            <a:pPr marL="914400" lvl="1" indent="-457200" algn="l">
              <a:spcBef>
                <a:spcPct val="0"/>
              </a:spcBef>
              <a:buFontTx/>
              <a:buChar char="•"/>
            </a:pPr>
            <a:endParaRPr lang="en-US" sz="1800" b="1" dirty="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42</a:t>
            </a:fld>
            <a:endParaRPr lang="en-US" sz="1400" b="0" i="0" smtClean="0"/>
          </a:p>
        </p:txBody>
      </p:sp>
    </p:spTree>
    <p:extLst>
      <p:ext uri="{BB962C8B-B14F-4D97-AF65-F5344CB8AC3E}">
        <p14:creationId xmlns:p14="http://schemas.microsoft.com/office/powerpoint/2010/main" val="622632876"/>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Partisan Cues and 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algn="l"/>
            <a:endParaRPr lang="en-US" sz="1800" b="1" dirty="0" smtClean="0"/>
          </a:p>
          <a:p>
            <a:pPr algn="l"/>
            <a:endParaRPr lang="en-US" sz="1800" b="1" dirty="0"/>
          </a:p>
          <a:p>
            <a:pPr algn="l"/>
            <a:endParaRPr lang="en-US" sz="1800" b="1" dirty="0" smtClean="0"/>
          </a:p>
          <a:p>
            <a:pPr algn="l"/>
            <a:endParaRPr lang="en-US" sz="1800" b="1" dirty="0"/>
          </a:p>
          <a:p>
            <a:pPr algn="l"/>
            <a:endParaRPr lang="en-US" sz="1800" b="1" dirty="0" smtClean="0"/>
          </a:p>
          <a:p>
            <a:pPr algn="l"/>
            <a:endParaRPr lang="en-US" sz="1800" b="1" dirty="0"/>
          </a:p>
          <a:p>
            <a:pPr algn="l"/>
            <a:endParaRPr lang="en-US" sz="1800" b="1" dirty="0" smtClean="0"/>
          </a:p>
          <a:p>
            <a:pPr algn="l"/>
            <a:endParaRPr lang="en-US" sz="1800" b="1" dirty="0"/>
          </a:p>
          <a:p>
            <a:pPr algn="l"/>
            <a:endParaRPr lang="en-US" sz="1800" b="1" dirty="0" smtClean="0"/>
          </a:p>
          <a:p>
            <a:pPr algn="l"/>
            <a:endParaRPr lang="en-US" sz="1800" b="1" dirty="0"/>
          </a:p>
          <a:p>
            <a:pPr algn="l"/>
            <a:endParaRPr lang="en-US" sz="1800" b="1" dirty="0" smtClean="0"/>
          </a:p>
          <a:p>
            <a:pPr algn="l"/>
            <a:endParaRPr lang="en-US" sz="1800" b="1" dirty="0"/>
          </a:p>
          <a:p>
            <a:pPr algn="l"/>
            <a:endParaRPr lang="en-US" sz="1800" b="1" dirty="0" smtClean="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43</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644020867"/>
              </p:ext>
            </p:extLst>
          </p:nvPr>
        </p:nvGraphicFramePr>
        <p:xfrm>
          <a:off x="1481138" y="1363663"/>
          <a:ext cx="6269037" cy="5807075"/>
        </p:xfrm>
        <a:graphic>
          <a:graphicData uri="http://schemas.openxmlformats.org/presentationml/2006/ole">
            <mc:AlternateContent xmlns:mc="http://schemas.openxmlformats.org/markup-compatibility/2006">
              <mc:Choice xmlns:v="urn:schemas-microsoft-com:vml" Requires="v">
                <p:oleObj spid="_x0000_s40014" name="Document" r:id="rId4" imgW="6317394" imgH="5865834" progId="Word.Document.12">
                  <p:embed/>
                </p:oleObj>
              </mc:Choice>
              <mc:Fallback>
                <p:oleObj name="Document" r:id="rId4" imgW="6317394" imgH="5865834" progId="Word.Document.12">
                  <p:embed/>
                  <p:pic>
                    <p:nvPicPr>
                      <p:cNvPr id="0" name=""/>
                      <p:cNvPicPr/>
                      <p:nvPr/>
                    </p:nvPicPr>
                    <p:blipFill>
                      <a:blip r:embed="rId5"/>
                      <a:stretch>
                        <a:fillRect/>
                      </a:stretch>
                    </p:blipFill>
                    <p:spPr>
                      <a:xfrm>
                        <a:off x="1481138" y="1363663"/>
                        <a:ext cx="6269037" cy="5807075"/>
                      </a:xfrm>
                      <a:prstGeom prst="rect">
                        <a:avLst/>
                      </a:prstGeom>
                    </p:spPr>
                  </p:pic>
                </p:oleObj>
              </mc:Fallback>
            </mc:AlternateContent>
          </a:graphicData>
        </a:graphic>
      </p:graphicFrame>
    </p:spTree>
    <p:extLst>
      <p:ext uri="{BB962C8B-B14F-4D97-AF65-F5344CB8AC3E}">
        <p14:creationId xmlns:p14="http://schemas.microsoft.com/office/powerpoint/2010/main" val="970419767"/>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28600" y="228600"/>
            <a:ext cx="8915400" cy="1143000"/>
          </a:xfrm>
          <a:noFill/>
        </p:spPr>
        <p:txBody>
          <a:bodyPr/>
          <a:lstStyle/>
          <a:p>
            <a:pPr algn="ctr"/>
            <a:r>
              <a:rPr lang="en-US" sz="2800" b="1" dirty="0" smtClean="0">
                <a:sym typeface="Wingdings" pitchFamily="2" charset="2"/>
              </a:rPr>
              <a:t>Example Vignette </a:t>
            </a:r>
            <a:br>
              <a:rPr lang="en-US" sz="2800" b="1" dirty="0" smtClean="0">
                <a:sym typeface="Wingdings" pitchFamily="2" charset="2"/>
              </a:rPr>
            </a:br>
            <a:r>
              <a:rPr lang="en-US" sz="2800" b="1" dirty="0" smtClean="0">
                <a:sym typeface="Wingdings" pitchFamily="2" charset="2"/>
              </a:rPr>
              <a:t>(polarized party endorsements, two strong frames)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algn="l"/>
            <a:r>
              <a:rPr lang="en-US" sz="1800" dirty="0" smtClean="0"/>
              <a:t>There </a:t>
            </a:r>
            <a:r>
              <a:rPr lang="en-US" sz="1800" dirty="0"/>
              <a:t>has been a lot of recent discussion about whether to allow drilling for oil and gas off the Atlantic Coast and in the eastern Gulf of Mexico. </a:t>
            </a:r>
          </a:p>
          <a:p>
            <a:pPr algn="l"/>
            <a:r>
              <a:rPr lang="en-US" sz="1800" dirty="0"/>
              <a:t> </a:t>
            </a:r>
          </a:p>
          <a:p>
            <a:pPr algn="l"/>
            <a:r>
              <a:rPr lang="en-US" sz="1800" dirty="0"/>
              <a:t>Republicans in Congress tend to favor drilling and Democrats in Congress tend to oppose drilling. Moreover, the partisan divide is stark as the parties are far apart. Also, not only do Republicans tend to be in favor and Democrats opposed, but most members of each party are on the same side as the rest of their party.</a:t>
            </a:r>
          </a:p>
          <a:p>
            <a:pPr algn="l"/>
            <a:r>
              <a:rPr lang="en-US" sz="1800" dirty="0"/>
              <a:t> </a:t>
            </a:r>
          </a:p>
          <a:p>
            <a:pPr algn="l"/>
            <a:r>
              <a:rPr lang="en-US" sz="1800" dirty="0"/>
              <a:t>The main argument for those in favor of drilling is that drilling increases our oil supply, which leads to lower gas prices. It also generates employment opportunities and development.</a:t>
            </a:r>
          </a:p>
          <a:p>
            <a:pPr algn="l"/>
            <a:r>
              <a:rPr lang="en-US" sz="1800" dirty="0"/>
              <a:t> </a:t>
            </a:r>
          </a:p>
          <a:p>
            <a:pPr algn="l"/>
            <a:r>
              <a:rPr lang="en-US" sz="1800" dirty="0"/>
              <a:t>The main argument for those opposed to drilling is that workers are required to learn new skills in order to protect themselves against the dangers of drilling. Marine life also must adapt to survive in the face of site construction and drilling.</a:t>
            </a:r>
          </a:p>
          <a:p>
            <a:pPr algn="l"/>
            <a:r>
              <a:rPr lang="en-US" sz="1800" dirty="0"/>
              <a:t> </a:t>
            </a: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44</a:t>
            </a:fld>
            <a:endParaRPr lang="en-US" sz="1400" b="0" i="0" smtClean="0"/>
          </a:p>
        </p:txBody>
      </p:sp>
    </p:spTree>
    <p:extLst>
      <p:ext uri="{BB962C8B-B14F-4D97-AF65-F5344CB8AC3E}">
        <p14:creationId xmlns:p14="http://schemas.microsoft.com/office/powerpoint/2010/main" val="970419767"/>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228600"/>
            <a:ext cx="9372600" cy="1143000"/>
          </a:xfrm>
          <a:noFill/>
        </p:spPr>
        <p:txBody>
          <a:bodyPr/>
          <a:lstStyle/>
          <a:p>
            <a:pPr algn="ctr"/>
            <a:r>
              <a:rPr lang="en-US" sz="2800" b="1" dirty="0" smtClean="0">
                <a:sym typeface="Wingdings" pitchFamily="2" charset="2"/>
              </a:rPr>
              <a:t>Example Vignette </a:t>
            </a:r>
            <a:br>
              <a:rPr lang="en-US" sz="2800" b="1" dirty="0" smtClean="0">
                <a:sym typeface="Wingdings" pitchFamily="2" charset="2"/>
              </a:rPr>
            </a:br>
            <a:r>
              <a:rPr lang="en-US" sz="2800" b="1" dirty="0" smtClean="0">
                <a:sym typeface="Wingdings" pitchFamily="2" charset="2"/>
              </a:rPr>
              <a:t>(non-polarized endorsements, strong pro, weak con)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algn="l"/>
            <a:r>
              <a:rPr lang="en-US" sz="1800" dirty="0" smtClean="0"/>
              <a:t>There </a:t>
            </a:r>
            <a:r>
              <a:rPr lang="en-US" sz="1800" dirty="0"/>
              <a:t>has been a lot of recent discussion about whether to allow drilling for oil and gas off the Atlantic Coast and in the eastern Gulf of Mexico. </a:t>
            </a:r>
          </a:p>
          <a:p>
            <a:pPr algn="l"/>
            <a:r>
              <a:rPr lang="en-US" sz="1800" dirty="0"/>
              <a:t> </a:t>
            </a:r>
          </a:p>
          <a:p>
            <a:pPr algn="l"/>
            <a:r>
              <a:rPr lang="en-US" sz="1800" dirty="0"/>
              <a:t>Republicans in Congress tend to favor drilling and Democrats in Congress tend to oppose drilling. However, the partisan divide is not stark as the parties are not too far apart. Also, while Republicans tend to be in favor and Democrats opposed, members of each party can be found on both sides of the issue.</a:t>
            </a:r>
          </a:p>
          <a:p>
            <a:pPr algn="l"/>
            <a:r>
              <a:rPr lang="en-US" sz="1800" dirty="0"/>
              <a:t> </a:t>
            </a:r>
          </a:p>
          <a:p>
            <a:pPr algn="l"/>
            <a:r>
              <a:rPr lang="en-US" sz="1800" dirty="0"/>
              <a:t>The main argument for those in favor of drilling is that drilling increases our oil supply, which leads to lower gas prices. It also generates employment opportunities and development.</a:t>
            </a:r>
          </a:p>
          <a:p>
            <a:pPr algn="l"/>
            <a:r>
              <a:rPr lang="en-US" sz="1800" dirty="0"/>
              <a:t> </a:t>
            </a:r>
          </a:p>
          <a:p>
            <a:pPr algn="l"/>
            <a:r>
              <a:rPr lang="en-US" sz="1800" dirty="0"/>
              <a:t>The main argument for those opposed to drilling is that government regulators oversee the drilling. These regulatory agencies recently have expressed being overwhelmed by oversight tasks.</a:t>
            </a:r>
            <a:br>
              <a:rPr lang="en-US" sz="1800" dirty="0"/>
            </a:br>
            <a:endParaRPr lang="en-US" sz="1800" dirty="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45</a:t>
            </a:fld>
            <a:endParaRPr lang="en-US" sz="1400" b="0" i="0" smtClean="0"/>
          </a:p>
        </p:txBody>
      </p:sp>
    </p:spTree>
    <p:extLst>
      <p:ext uri="{BB962C8B-B14F-4D97-AF65-F5344CB8AC3E}">
        <p14:creationId xmlns:p14="http://schemas.microsoft.com/office/powerpoint/2010/main" val="3346157702"/>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228600"/>
            <a:ext cx="9372600" cy="1143000"/>
          </a:xfrm>
          <a:noFill/>
        </p:spPr>
        <p:txBody>
          <a:bodyPr/>
          <a:lstStyle/>
          <a:p>
            <a:pPr algn="ctr"/>
            <a:r>
              <a:rPr lang="en-US" sz="2800" b="1" dirty="0" smtClean="0">
                <a:sym typeface="Wingdings" pitchFamily="2" charset="2"/>
              </a:rPr>
              <a:t>Minor Details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indent="-285750" algn="l">
              <a:buFont typeface="Arial" pitchFamily="34" charset="0"/>
              <a:buChar char="•"/>
            </a:pPr>
            <a:r>
              <a:rPr lang="en-US" sz="1800" dirty="0" smtClean="0">
                <a:solidFill>
                  <a:srgbClr val="FF0000"/>
                </a:solidFill>
              </a:rPr>
              <a:t>Stimuli in conditions 2-5 made no reference to parties and left out the paragraph on party endorsements. </a:t>
            </a:r>
          </a:p>
          <a:p>
            <a:pPr marL="285750" indent="-285750" algn="l">
              <a:buFont typeface="Arial" pitchFamily="34" charset="0"/>
              <a:buChar char="•"/>
            </a:pPr>
            <a:endParaRPr lang="en-US" sz="1800" dirty="0" smtClean="0">
              <a:solidFill>
                <a:srgbClr val="FF0000"/>
              </a:solidFill>
            </a:endParaRPr>
          </a:p>
          <a:p>
            <a:pPr marL="285750" indent="-285750" algn="l">
              <a:buFont typeface="Arial" pitchFamily="34" charset="0"/>
              <a:buChar char="•"/>
            </a:pPr>
            <a:endParaRPr lang="en-US" sz="1800" dirty="0">
              <a:solidFill>
                <a:srgbClr val="FF0000"/>
              </a:solidFill>
            </a:endParaRPr>
          </a:p>
          <a:p>
            <a:pPr marL="285750" indent="-285750" algn="l">
              <a:buFont typeface="Arial" pitchFamily="34" charset="0"/>
              <a:buChar char="•"/>
            </a:pPr>
            <a:r>
              <a:rPr lang="en-US" sz="1800" dirty="0" smtClean="0">
                <a:solidFill>
                  <a:srgbClr val="FF0000"/>
                </a:solidFill>
              </a:rPr>
              <a:t>We </a:t>
            </a:r>
            <a:r>
              <a:rPr lang="en-US" sz="1800" dirty="0">
                <a:solidFill>
                  <a:srgbClr val="FF0000"/>
                </a:solidFill>
              </a:rPr>
              <a:t>purposely avoided overly blunt party cues by de-coupling the cues from the arguments. Hence, we presented party cues and frames as potentially competing information in order to illuminate what information people utilize. </a:t>
            </a:r>
            <a:endParaRPr lang="en-US" sz="1800" dirty="0" smtClean="0">
              <a:solidFill>
                <a:srgbClr val="FF0000"/>
              </a:solidFill>
            </a:endParaRPr>
          </a:p>
          <a:p>
            <a:pPr marL="285750" indent="-285750" algn="l">
              <a:buFont typeface="Arial" pitchFamily="34" charset="0"/>
              <a:buChar char="•"/>
            </a:pPr>
            <a:endParaRPr lang="en-US" sz="1800" dirty="0">
              <a:solidFill>
                <a:srgbClr val="FF0000"/>
              </a:solidFill>
            </a:endParaRPr>
          </a:p>
          <a:p>
            <a:pPr marL="1371600" lvl="2"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46</a:t>
            </a:fld>
            <a:endParaRPr lang="en-US" sz="1400" b="0" i="0" smtClean="0"/>
          </a:p>
        </p:txBody>
      </p:sp>
    </p:spTree>
    <p:extLst>
      <p:ext uri="{BB962C8B-B14F-4D97-AF65-F5344CB8AC3E}">
        <p14:creationId xmlns:p14="http://schemas.microsoft.com/office/powerpoint/2010/main" val="3546170334"/>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228600"/>
            <a:ext cx="9372600" cy="1143000"/>
          </a:xfrm>
          <a:noFill/>
        </p:spPr>
        <p:txBody>
          <a:bodyPr/>
          <a:lstStyle/>
          <a:p>
            <a:pPr algn="ctr"/>
            <a:r>
              <a:rPr lang="en-US" sz="2800" b="1" dirty="0" smtClean="0">
                <a:sym typeface="Wingdings" pitchFamily="2" charset="2"/>
              </a:rPr>
              <a:t>Minor Details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indent="-285750" algn="l">
              <a:buFont typeface="Arial" pitchFamily="34" charset="0"/>
              <a:buChar char="•"/>
            </a:pPr>
            <a:endParaRPr lang="en-US" sz="1800" dirty="0">
              <a:solidFill>
                <a:srgbClr val="FF0000"/>
              </a:solidFill>
            </a:endParaRPr>
          </a:p>
          <a:p>
            <a:pPr marL="285750" indent="-285750" algn="l">
              <a:buFont typeface="Arial" pitchFamily="34" charset="0"/>
              <a:buChar char="•"/>
            </a:pPr>
            <a:r>
              <a:rPr lang="en-US" sz="1800" dirty="0" smtClean="0">
                <a:solidFill>
                  <a:srgbClr val="FF0000"/>
                </a:solidFill>
              </a:rPr>
              <a:t>We </a:t>
            </a:r>
            <a:r>
              <a:rPr lang="en-US" sz="1800" dirty="0">
                <a:solidFill>
                  <a:srgbClr val="FF0000"/>
                </a:solidFill>
              </a:rPr>
              <a:t>assigned all participants to conditions on both issues, and they always received information about drilling first. </a:t>
            </a:r>
            <a:endParaRPr lang="en-US" sz="1800" dirty="0" smtClean="0">
              <a:solidFill>
                <a:srgbClr val="FF0000"/>
              </a:solidFill>
            </a:endParaRPr>
          </a:p>
          <a:p>
            <a:pPr marL="285750" indent="-285750" algn="l">
              <a:buFont typeface="Arial" pitchFamily="34" charset="0"/>
              <a:buChar char="•"/>
            </a:pPr>
            <a:endParaRPr lang="en-US" sz="1800" dirty="0">
              <a:solidFill>
                <a:srgbClr val="FF0000"/>
              </a:solidFill>
            </a:endParaRPr>
          </a:p>
          <a:p>
            <a:pPr marL="285750" indent="-285750" algn="l">
              <a:buFont typeface="Arial" pitchFamily="34" charset="0"/>
              <a:buChar char="•"/>
            </a:pPr>
            <a:r>
              <a:rPr lang="en-US" sz="1800" dirty="0" smtClean="0">
                <a:solidFill>
                  <a:srgbClr val="FF0000"/>
                </a:solidFill>
              </a:rPr>
              <a:t>Participants </a:t>
            </a:r>
            <a:r>
              <a:rPr lang="en-US" sz="1800" dirty="0">
                <a:solidFill>
                  <a:srgbClr val="FF0000"/>
                </a:solidFill>
              </a:rPr>
              <a:t>were also assigned to the same conditions on each issue as we worried it would seem disorienting to vary the extent of polarization across </a:t>
            </a:r>
            <a:r>
              <a:rPr lang="en-US" sz="1800" dirty="0" smtClean="0">
                <a:solidFill>
                  <a:srgbClr val="FF0000"/>
                </a:solidFill>
              </a:rPr>
              <a:t>issues.</a:t>
            </a:r>
            <a:endParaRPr lang="en-US" sz="1800" dirty="0">
              <a:solidFill>
                <a:srgbClr val="FF0000"/>
              </a:solidFill>
            </a:endParaRPr>
          </a:p>
          <a:p>
            <a:pPr marL="285750" indent="-285750" algn="l">
              <a:buFont typeface="Arial" pitchFamily="34" charset="0"/>
              <a:buChar char="•"/>
            </a:pPr>
            <a:endParaRPr lang="en-US" sz="1800" dirty="0" smtClean="0">
              <a:solidFill>
                <a:srgbClr val="FF0000"/>
              </a:solidFill>
            </a:endParaRPr>
          </a:p>
          <a:p>
            <a:pPr marL="285750" indent="-285750" algn="l">
              <a:buFont typeface="Arial" pitchFamily="34" charset="0"/>
              <a:buChar char="•"/>
            </a:pPr>
            <a:r>
              <a:rPr lang="en-US" sz="1800" dirty="0" smtClean="0">
                <a:solidFill>
                  <a:srgbClr val="FF0000"/>
                </a:solidFill>
              </a:rPr>
              <a:t>Dynamics </a:t>
            </a:r>
            <a:r>
              <a:rPr lang="en-US" sz="1800" dirty="0">
                <a:solidFill>
                  <a:srgbClr val="FF0000"/>
                </a:solidFill>
              </a:rPr>
              <a:t>are very similar </a:t>
            </a:r>
            <a:r>
              <a:rPr lang="en-US" sz="1800" dirty="0" smtClean="0">
                <a:solidFill>
                  <a:srgbClr val="FF0000"/>
                </a:solidFill>
              </a:rPr>
              <a:t>across issues, and hence there is little reason to assume/believe that partisan stimulus accumulating over time reinforced its effects (i.e., if that would have been the case, partisan differences should increase in magnitude to the second experiment).</a:t>
            </a:r>
          </a:p>
          <a:p>
            <a:pPr marL="1371600" lvl="2"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47</a:t>
            </a:fld>
            <a:endParaRPr lang="en-US" sz="1400" b="0" i="0" smtClean="0"/>
          </a:p>
        </p:txBody>
      </p:sp>
    </p:spTree>
    <p:extLst>
      <p:ext uri="{BB962C8B-B14F-4D97-AF65-F5344CB8AC3E}">
        <p14:creationId xmlns:p14="http://schemas.microsoft.com/office/powerpoint/2010/main" val="4229075323"/>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Measures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indent="-285750" algn="l">
              <a:buFont typeface="Arial" pitchFamily="34" charset="0"/>
              <a:buChar char="•"/>
            </a:pPr>
            <a:r>
              <a:rPr lang="en-US" sz="1800" dirty="0" smtClean="0">
                <a:solidFill>
                  <a:srgbClr val="FF0000"/>
                </a:solidFill>
              </a:rPr>
              <a:t>Overall Support (</a:t>
            </a:r>
            <a:r>
              <a:rPr lang="en-US" sz="1800" dirty="0" err="1" smtClean="0">
                <a:solidFill>
                  <a:srgbClr val="FF0000"/>
                </a:solidFill>
              </a:rPr>
              <a:t>hyp</a:t>
            </a:r>
            <a:r>
              <a:rPr lang="en-US" sz="1800" dirty="0" smtClean="0">
                <a:solidFill>
                  <a:srgbClr val="FF0000"/>
                </a:solidFill>
              </a:rPr>
              <a:t>. 1, 3, 5); Effectiveness (</a:t>
            </a:r>
            <a:r>
              <a:rPr lang="en-US" sz="1800" dirty="0" err="1" smtClean="0">
                <a:solidFill>
                  <a:srgbClr val="FF0000"/>
                </a:solidFill>
              </a:rPr>
              <a:t>hyp</a:t>
            </a:r>
            <a:r>
              <a:rPr lang="en-US" sz="1800" dirty="0" smtClean="0">
                <a:solidFill>
                  <a:srgbClr val="FF0000"/>
                </a:solidFill>
              </a:rPr>
              <a:t>. 2 and 4); opinion strength (</a:t>
            </a:r>
            <a:r>
              <a:rPr lang="en-US" sz="1800" dirty="0" err="1" smtClean="0">
                <a:solidFill>
                  <a:srgbClr val="FF0000"/>
                </a:solidFill>
              </a:rPr>
              <a:t>hyp</a:t>
            </a:r>
            <a:r>
              <a:rPr lang="en-US" sz="1800" dirty="0" smtClean="0">
                <a:solidFill>
                  <a:srgbClr val="FF0000"/>
                </a:solidFill>
              </a:rPr>
              <a:t>. 6).</a:t>
            </a:r>
          </a:p>
          <a:p>
            <a:pPr marL="285750" indent="-285750" algn="l">
              <a:buFont typeface="Arial" pitchFamily="34" charset="0"/>
              <a:buChar char="•"/>
            </a:pPr>
            <a:endParaRPr lang="en-US" sz="1800" dirty="0" smtClean="0">
              <a:solidFill>
                <a:srgbClr val="FF0000"/>
              </a:solidFill>
            </a:endParaRPr>
          </a:p>
          <a:p>
            <a:pPr algn="l"/>
            <a:endParaRPr lang="en-US" sz="1800" dirty="0" smtClean="0">
              <a:solidFill>
                <a:srgbClr val="FF0000"/>
              </a:solidFill>
            </a:endParaRPr>
          </a:p>
          <a:p>
            <a:pPr marL="285750" indent="-285750" algn="l">
              <a:buFont typeface="Arial" pitchFamily="34" charset="0"/>
              <a:buChar char="•"/>
            </a:pPr>
            <a:r>
              <a:rPr lang="en-US" sz="1800" dirty="0" smtClean="0">
                <a:solidFill>
                  <a:srgbClr val="FF0000"/>
                </a:solidFill>
              </a:rPr>
              <a:t>Overall support </a:t>
            </a:r>
            <a:r>
              <a:rPr lang="en-US" sz="1800" dirty="0">
                <a:solidFill>
                  <a:srgbClr val="FF0000"/>
                </a:solidFill>
                <a:sym typeface="Wingdings" pitchFamily="2" charset="2"/>
              </a:rPr>
              <a:t> </a:t>
            </a:r>
            <a:r>
              <a:rPr lang="en-US" sz="1800" dirty="0" smtClean="0">
                <a:solidFill>
                  <a:srgbClr val="FF0000"/>
                </a:solidFill>
              </a:rPr>
              <a:t>“Given </a:t>
            </a:r>
            <a:r>
              <a:rPr lang="en-US" sz="1800" dirty="0">
                <a:solidFill>
                  <a:srgbClr val="FF0000"/>
                </a:solidFill>
              </a:rPr>
              <a:t>this information, to what extent do you oppose or support drilling for oil and gas off the Atlantic Coast and in the eastern Gulf of Mexico?,” with answers on a fully labeled 1 to 7 scale ranging from strongly oppose to strongly </a:t>
            </a:r>
            <a:r>
              <a:rPr lang="en-US" sz="1800" dirty="0" smtClean="0">
                <a:solidFill>
                  <a:srgbClr val="FF0000"/>
                </a:solidFill>
              </a:rPr>
              <a:t>support</a:t>
            </a:r>
            <a:r>
              <a:rPr lang="en-US" sz="1800" dirty="0">
                <a:solidFill>
                  <a:srgbClr val="FF0000"/>
                </a:solidFill>
              </a:rPr>
              <a:t>.</a:t>
            </a:r>
            <a:endParaRPr lang="en-US" sz="1800" dirty="0" smtClean="0">
              <a:solidFill>
                <a:srgbClr val="FF0000"/>
              </a:solidFill>
            </a:endParaRPr>
          </a:p>
          <a:p>
            <a:pPr marL="285750" indent="-285750" algn="l">
              <a:buFont typeface="Arial" pitchFamily="34" charset="0"/>
              <a:buChar char="•"/>
            </a:pPr>
            <a:endParaRPr lang="en-US" sz="1800" dirty="0" smtClean="0">
              <a:solidFill>
                <a:srgbClr val="FF0000"/>
              </a:solidFill>
            </a:endParaRPr>
          </a:p>
          <a:p>
            <a:pPr marL="285750" indent="-285750" algn="l">
              <a:buFont typeface="Arial" pitchFamily="34" charset="0"/>
              <a:buChar char="•"/>
            </a:pPr>
            <a:endParaRPr lang="en-US" sz="1800" dirty="0" smtClean="0">
              <a:solidFill>
                <a:srgbClr val="FF0000"/>
              </a:solidFill>
            </a:endParaRPr>
          </a:p>
          <a:p>
            <a:pPr marL="285750" indent="-285750" algn="l">
              <a:buFont typeface="Arial" pitchFamily="34" charset="0"/>
              <a:buChar char="•"/>
            </a:pPr>
            <a:r>
              <a:rPr lang="en-US" sz="1800" dirty="0" smtClean="0">
                <a:solidFill>
                  <a:srgbClr val="FF0000"/>
                </a:solidFill>
              </a:rPr>
              <a:t>Effectiveness </a:t>
            </a:r>
            <a:r>
              <a:rPr lang="en-US" sz="1800" dirty="0">
                <a:solidFill>
                  <a:srgbClr val="FF0000"/>
                </a:solidFill>
                <a:sym typeface="Wingdings" pitchFamily="2" charset="2"/>
              </a:rPr>
              <a:t> </a:t>
            </a:r>
            <a:r>
              <a:rPr lang="en-US" sz="1800" dirty="0" smtClean="0">
                <a:solidFill>
                  <a:srgbClr val="FF0000"/>
                </a:solidFill>
                <a:sym typeface="Wingdings" pitchFamily="2" charset="2"/>
              </a:rPr>
              <a:t> </a:t>
            </a:r>
            <a:r>
              <a:rPr lang="en-US" sz="1800" dirty="0" smtClean="0">
                <a:solidFill>
                  <a:srgbClr val="FF0000"/>
                </a:solidFill>
              </a:rPr>
              <a:t>“…</a:t>
            </a:r>
            <a:r>
              <a:rPr lang="en-US" sz="1800" dirty="0">
                <a:solidFill>
                  <a:srgbClr val="FF0000"/>
                </a:solidFill>
              </a:rPr>
              <a:t>how effective or ineffective did you find the main argument </a:t>
            </a:r>
            <a:r>
              <a:rPr lang="en-US" sz="1800" i="1" dirty="0">
                <a:solidFill>
                  <a:srgbClr val="FF0000"/>
                </a:solidFill>
              </a:rPr>
              <a:t>opposed</a:t>
            </a:r>
            <a:r>
              <a:rPr lang="en-US" sz="1800" dirty="0">
                <a:solidFill>
                  <a:srgbClr val="FF0000"/>
                </a:solidFill>
              </a:rPr>
              <a:t> to drilling [the DREAM Act]?”, with response options offered on a 1 to 7 scale ranging from completely ineffective to completely effective. </a:t>
            </a:r>
            <a:endParaRPr lang="en-US" sz="1800" dirty="0" smtClean="0">
              <a:solidFill>
                <a:srgbClr val="FF0000"/>
              </a:solidFill>
            </a:endParaRPr>
          </a:p>
          <a:p>
            <a:pPr algn="l"/>
            <a:endParaRPr lang="en-US" sz="1800" dirty="0" smtClean="0">
              <a:solidFill>
                <a:srgbClr val="FF0000"/>
              </a:solidFill>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48</a:t>
            </a:fld>
            <a:endParaRPr lang="en-US" sz="1400" b="0" i="0" smtClean="0"/>
          </a:p>
        </p:txBody>
      </p:sp>
    </p:spTree>
    <p:extLst>
      <p:ext uri="{BB962C8B-B14F-4D97-AF65-F5344CB8AC3E}">
        <p14:creationId xmlns:p14="http://schemas.microsoft.com/office/powerpoint/2010/main" val="3501222710"/>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Measures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algn="l"/>
            <a:endParaRPr lang="en-US" sz="1800" dirty="0" smtClean="0">
              <a:solidFill>
                <a:srgbClr val="FF0000"/>
              </a:solidFill>
            </a:endParaRPr>
          </a:p>
          <a:p>
            <a:pPr marL="285750" indent="-285750" algn="l">
              <a:buFont typeface="Arial" pitchFamily="34" charset="0"/>
              <a:buChar char="•"/>
            </a:pPr>
            <a:endParaRPr lang="en-US" sz="1800" dirty="0" smtClean="0">
              <a:solidFill>
                <a:srgbClr val="FF0000"/>
              </a:solidFill>
            </a:endParaRPr>
          </a:p>
          <a:p>
            <a:pPr marL="285750" indent="-285750" algn="l">
              <a:buFont typeface="Arial" pitchFamily="34" charset="0"/>
              <a:buChar char="•"/>
            </a:pPr>
            <a:r>
              <a:rPr lang="en-US" sz="1800" dirty="0" smtClean="0">
                <a:solidFill>
                  <a:srgbClr val="FF0000"/>
                </a:solidFill>
              </a:rPr>
              <a:t>Opinion strength </a:t>
            </a:r>
            <a:r>
              <a:rPr lang="en-US" sz="1800" dirty="0" smtClean="0">
                <a:solidFill>
                  <a:srgbClr val="FF0000"/>
                </a:solidFill>
                <a:sym typeface="Wingdings" pitchFamily="2" charset="2"/>
              </a:rPr>
              <a:t> </a:t>
            </a:r>
            <a:r>
              <a:rPr lang="en-US" sz="1800" dirty="0" smtClean="0">
                <a:solidFill>
                  <a:srgbClr val="FF0000"/>
                </a:solidFill>
              </a:rPr>
              <a:t> “</a:t>
            </a:r>
            <a:r>
              <a:rPr lang="en-US" sz="1800" dirty="0">
                <a:solidFill>
                  <a:srgbClr val="FF0000"/>
                </a:solidFill>
              </a:rPr>
              <a:t>How important to you is your opinion about drilling [towards the DREAM Act] (e.g., how strongly do you feel about your opinion)?” </a:t>
            </a:r>
            <a:r>
              <a:rPr lang="en-US" sz="1800" dirty="0" smtClean="0">
                <a:solidFill>
                  <a:srgbClr val="FF0000"/>
                </a:solidFill>
              </a:rPr>
              <a:t>(1-7; see </a:t>
            </a:r>
            <a:r>
              <a:rPr lang="en-US" sz="1800" dirty="0" err="1">
                <a:solidFill>
                  <a:srgbClr val="FF0000"/>
                </a:solidFill>
              </a:rPr>
              <a:t>Visser</a:t>
            </a:r>
            <a:r>
              <a:rPr lang="en-US" sz="1800" dirty="0">
                <a:solidFill>
                  <a:srgbClr val="FF0000"/>
                </a:solidFill>
              </a:rPr>
              <a:t> et al</a:t>
            </a:r>
            <a:r>
              <a:rPr lang="en-US" sz="1800" dirty="0" smtClean="0">
                <a:solidFill>
                  <a:srgbClr val="FF0000"/>
                </a:solidFill>
              </a:rPr>
              <a:t>., </a:t>
            </a:r>
            <a:r>
              <a:rPr lang="en-US" sz="1800" dirty="0">
                <a:solidFill>
                  <a:srgbClr val="FF0000"/>
                </a:solidFill>
              </a:rPr>
              <a:t>2006</a:t>
            </a:r>
            <a:r>
              <a:rPr lang="en-US" sz="1800" dirty="0" smtClean="0">
                <a:solidFill>
                  <a:srgbClr val="FF0000"/>
                </a:solidFill>
              </a:rPr>
              <a:t>).</a:t>
            </a: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49</a:t>
            </a:fld>
            <a:endParaRPr lang="en-US" sz="1400" b="0" i="0" smtClean="0"/>
          </a:p>
        </p:txBody>
      </p:sp>
    </p:spTree>
    <p:extLst>
      <p:ext uri="{BB962C8B-B14F-4D97-AF65-F5344CB8AC3E}">
        <p14:creationId xmlns:p14="http://schemas.microsoft.com/office/powerpoint/2010/main" val="164236135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228600"/>
            <a:ext cx="8483600" cy="1143000"/>
          </a:xfrm>
        </p:spPr>
        <p:txBody>
          <a:bodyPr/>
          <a:lstStyle/>
          <a:p>
            <a:pPr algn="ctr"/>
            <a:r>
              <a:rPr lang="en-US" sz="2800" b="1" dirty="0" smtClean="0"/>
              <a:t>Democracy and Competition</a:t>
            </a:r>
            <a:endParaRPr lang="en-US" sz="2800" dirty="0" smtClean="0"/>
          </a:p>
        </p:txBody>
      </p:sp>
      <p:sp>
        <p:nvSpPr>
          <p:cNvPr id="11267" name="Rectangle 3"/>
          <p:cNvSpPr>
            <a:spLocks noGrp="1" noChangeArrowheads="1"/>
          </p:cNvSpPr>
          <p:nvPr>
            <p:ph type="subTitle" idx="1"/>
          </p:nvPr>
        </p:nvSpPr>
        <p:spPr>
          <a:xfrm>
            <a:off x="457200" y="1600200"/>
            <a:ext cx="8077200" cy="4648200"/>
          </a:xfrm>
        </p:spPr>
        <p:txBody>
          <a:bodyPr/>
          <a:lstStyle/>
          <a:p>
            <a:pPr marL="800100" lvl="1" indent="-342900" algn="l">
              <a:spcBef>
                <a:spcPct val="0"/>
              </a:spcBef>
              <a:buFontTx/>
              <a:buChar char="•"/>
            </a:pPr>
            <a:endParaRPr lang="en-US" sz="1800" dirty="0">
              <a:solidFill>
                <a:srgbClr val="FF0000"/>
              </a:solidFill>
              <a:sym typeface="Wingdings" pitchFamily="2" charset="2"/>
            </a:endParaRPr>
          </a:p>
          <a:p>
            <a:pPr marL="342900" indent="-342900" algn="l">
              <a:spcBef>
                <a:spcPct val="0"/>
              </a:spcBef>
              <a:buFontTx/>
              <a:buChar char="•"/>
            </a:pPr>
            <a:r>
              <a:rPr lang="en-US" sz="1800" dirty="0" smtClean="0">
                <a:solidFill>
                  <a:srgbClr val="FF0000"/>
                </a:solidFill>
                <a:sym typeface="Wingdings" pitchFamily="2" charset="2"/>
              </a:rPr>
              <a:t>How does this affect citizens?</a:t>
            </a:r>
          </a:p>
          <a:p>
            <a:pPr marL="342900"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Debate on causes of elite polarization…</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Debates on whether citizens also polarize – some say yes, some say no, some say they “sort” (i.e., party identification becomes more linked to ideology).</a:t>
            </a:r>
          </a:p>
          <a:p>
            <a:pPr marL="800100" lvl="1" indent="-342900" algn="l">
              <a:spcBef>
                <a:spcPct val="0"/>
              </a:spcBef>
              <a:buFontTx/>
              <a:buChar char="•"/>
            </a:pPr>
            <a:endParaRPr lang="en-US" sz="1800" dirty="0" smtClean="0">
              <a:solidFill>
                <a:srgbClr val="9234DB"/>
              </a:solidFill>
            </a:endParaRPr>
          </a:p>
          <a:p>
            <a:pPr marL="800100" lvl="1" indent="-342900" algn="l">
              <a:spcBef>
                <a:spcPct val="0"/>
              </a:spcBef>
              <a:buFontTx/>
              <a:buChar char="•"/>
            </a:pPr>
            <a:endParaRPr lang="en-US" sz="1800" dirty="0" smtClean="0">
              <a:solidFill>
                <a:srgbClr val="9234DB"/>
              </a:solidFill>
            </a:endParaRPr>
          </a:p>
          <a:p>
            <a:pPr marL="342900" indent="-342900" algn="l">
              <a:spcBef>
                <a:spcPct val="0"/>
              </a:spcBef>
              <a:buFontTx/>
              <a:buChar char="•"/>
            </a:pPr>
            <a:r>
              <a:rPr lang="en-US" sz="1800" dirty="0" smtClean="0">
                <a:solidFill>
                  <a:srgbClr val="9234DB"/>
                </a:solidFill>
              </a:rPr>
              <a:t>We ask what we see as a more fundamental question: </a:t>
            </a:r>
            <a:r>
              <a:rPr lang="en-US" sz="1800" dirty="0" smtClean="0">
                <a:solidFill>
                  <a:srgbClr val="3333FF"/>
                </a:solidFill>
              </a:rPr>
              <a:t>how does elite polarization affect the policy opinion formation of citizens in general?</a:t>
            </a:r>
            <a:endParaRPr lang="en-US" sz="1800" dirty="0">
              <a:solidFill>
                <a:srgbClr val="3333FF"/>
              </a:solidFill>
            </a:endParaRP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endParaRPr lang="en-US" sz="1800" dirty="0" smtClean="0">
              <a:solidFill>
                <a:schemeClr val="tx2"/>
              </a:solidFill>
            </a:endParaRP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52A64D29-8B66-4B1D-A486-458CF8FF9551}" type="slidenum">
              <a:rPr lang="en-US" sz="1400" b="0" i="0" smtClean="0"/>
              <a:pPr/>
              <a:t>5</a:t>
            </a:fld>
            <a:endParaRPr lang="en-US" sz="1400" b="0" i="0" smtClean="0"/>
          </a:p>
        </p:txBody>
      </p:sp>
    </p:spTree>
    <p:extLst>
      <p:ext uri="{BB962C8B-B14F-4D97-AF65-F5344CB8AC3E}">
        <p14:creationId xmlns:p14="http://schemas.microsoft.com/office/powerpoint/2010/main" val="2976859923"/>
      </p:ext>
    </p:extLst>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Presenting the Results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indent="-285750" algn="l">
              <a:buFont typeface="Arial" pitchFamily="34" charset="0"/>
              <a:buChar char="•"/>
            </a:pPr>
            <a:r>
              <a:rPr lang="en-US" sz="1800" dirty="0" smtClean="0">
                <a:solidFill>
                  <a:srgbClr val="FF0000"/>
                </a:solidFill>
              </a:rPr>
              <a:t>As </a:t>
            </a:r>
            <a:r>
              <a:rPr lang="en-US" sz="1800" dirty="0">
                <a:solidFill>
                  <a:srgbClr val="FF0000"/>
                </a:solidFill>
              </a:rPr>
              <a:t>with others (e.g., Taber and </a:t>
            </a:r>
            <a:r>
              <a:rPr lang="en-US" sz="1800" dirty="0" smtClean="0">
                <a:solidFill>
                  <a:srgbClr val="FF0000"/>
                </a:solidFill>
              </a:rPr>
              <a:t>Lodge </a:t>
            </a:r>
            <a:r>
              <a:rPr lang="en-US" sz="1800" dirty="0" smtClean="0">
                <a:solidFill>
                  <a:srgbClr val="FF0000"/>
                </a:solidFill>
              </a:rPr>
              <a:t>2006</a:t>
            </a:r>
            <a:r>
              <a:rPr lang="en-US" sz="1800" dirty="0">
                <a:solidFill>
                  <a:srgbClr val="FF0000"/>
                </a:solidFill>
              </a:rPr>
              <a:t>;</a:t>
            </a:r>
            <a:r>
              <a:rPr lang="en-US" sz="1800" dirty="0" smtClean="0">
                <a:solidFill>
                  <a:srgbClr val="FF0000"/>
                </a:solidFill>
              </a:rPr>
              <a:t> </a:t>
            </a:r>
            <a:r>
              <a:rPr lang="en-US" sz="1800" dirty="0">
                <a:solidFill>
                  <a:srgbClr val="FF0000"/>
                </a:solidFill>
              </a:rPr>
              <a:t>Druckman and </a:t>
            </a:r>
            <a:r>
              <a:rPr lang="en-US" sz="1800" dirty="0" err="1" smtClean="0">
                <a:solidFill>
                  <a:srgbClr val="FF0000"/>
                </a:solidFill>
              </a:rPr>
              <a:t>Bolsen</a:t>
            </a:r>
            <a:r>
              <a:rPr lang="en-US" sz="1800" dirty="0" smtClean="0">
                <a:solidFill>
                  <a:srgbClr val="FF0000"/>
                </a:solidFill>
              </a:rPr>
              <a:t> </a:t>
            </a:r>
            <a:r>
              <a:rPr lang="en-US" sz="1800" dirty="0">
                <a:solidFill>
                  <a:srgbClr val="FF0000"/>
                </a:solidFill>
              </a:rPr>
              <a:t>2011) </a:t>
            </a:r>
            <a:r>
              <a:rPr lang="en-US" sz="1800" dirty="0" smtClean="0">
                <a:solidFill>
                  <a:srgbClr val="FF0000"/>
                </a:solidFill>
              </a:rPr>
              <a:t>asking </a:t>
            </a:r>
            <a:r>
              <a:rPr lang="en-US" sz="1800" dirty="0">
                <a:solidFill>
                  <a:srgbClr val="FF0000"/>
                </a:solidFill>
              </a:rPr>
              <a:t>overall opinion and argument effectiveness questions in </a:t>
            </a:r>
            <a:r>
              <a:rPr lang="en-US" sz="1800" dirty="0" smtClean="0">
                <a:solidFill>
                  <a:srgbClr val="FF0000"/>
                </a:solidFill>
              </a:rPr>
              <a:t>tandem runs the risk of contamination</a:t>
            </a:r>
            <a:r>
              <a:rPr lang="en-US" sz="1800" dirty="0">
                <a:solidFill>
                  <a:srgbClr val="FF0000"/>
                </a:solidFill>
              </a:rPr>
              <a:t>. </a:t>
            </a:r>
            <a:r>
              <a:rPr lang="en-US" sz="1800" dirty="0" smtClean="0">
                <a:solidFill>
                  <a:srgbClr val="FF0000"/>
                </a:solidFill>
              </a:rPr>
              <a:t> We thus rely on our </a:t>
            </a:r>
            <a:r>
              <a:rPr lang="en-US" sz="1800" dirty="0">
                <a:solidFill>
                  <a:srgbClr val="FF0000"/>
                </a:solidFill>
              </a:rPr>
              <a:t>pre-test results </a:t>
            </a:r>
            <a:r>
              <a:rPr lang="en-US" sz="1800" dirty="0" smtClean="0">
                <a:solidFill>
                  <a:srgbClr val="FF0000"/>
                </a:solidFill>
              </a:rPr>
              <a:t>to offer </a:t>
            </a:r>
            <a:r>
              <a:rPr lang="en-US" sz="1800" dirty="0">
                <a:solidFill>
                  <a:srgbClr val="FF0000"/>
                </a:solidFill>
              </a:rPr>
              <a:t>additional evidence on frame strength </a:t>
            </a:r>
            <a:r>
              <a:rPr lang="en-US" sz="1800" dirty="0" smtClean="0">
                <a:solidFill>
                  <a:srgbClr val="FF0000"/>
                </a:solidFill>
              </a:rPr>
              <a:t>and view it as an area of future work.</a:t>
            </a:r>
            <a:endParaRPr lang="en-US" sz="1800" dirty="0">
              <a:solidFill>
                <a:srgbClr val="FF0000"/>
              </a:solidFill>
            </a:endParaRPr>
          </a:p>
          <a:p>
            <a:pPr marL="285750" indent="-285750" algn="l">
              <a:buFont typeface="Arial" pitchFamily="34" charset="0"/>
              <a:buChar char="•"/>
            </a:pPr>
            <a:endParaRPr lang="en-US" sz="1800" dirty="0" smtClean="0">
              <a:solidFill>
                <a:srgbClr val="FF0000"/>
              </a:solidFill>
            </a:endParaRPr>
          </a:p>
          <a:p>
            <a:pPr marL="285750" indent="-285750" algn="l">
              <a:buFont typeface="Arial" pitchFamily="34" charset="0"/>
              <a:buChar char="•"/>
            </a:pPr>
            <a:endParaRPr lang="en-US" sz="1800" dirty="0">
              <a:solidFill>
                <a:srgbClr val="FF0000"/>
              </a:solidFill>
            </a:endParaRPr>
          </a:p>
          <a:p>
            <a:pPr marL="285750" indent="-285750" algn="l">
              <a:buFont typeface="Arial" pitchFamily="34" charset="0"/>
              <a:buChar char="•"/>
            </a:pPr>
            <a:r>
              <a:rPr lang="en-US" sz="1800" dirty="0">
                <a:solidFill>
                  <a:srgbClr val="FF0000"/>
                </a:solidFill>
              </a:rPr>
              <a:t>All results robust to controls.</a:t>
            </a:r>
          </a:p>
          <a:p>
            <a:pPr marL="285750" indent="-285750" algn="l">
              <a:buFont typeface="Arial" pitchFamily="34" charset="0"/>
              <a:buChar char="•"/>
            </a:pPr>
            <a:endParaRPr lang="en-US" sz="1800" dirty="0" smtClean="0">
              <a:solidFill>
                <a:srgbClr val="FF0000"/>
              </a:solidFill>
              <a:sym typeface="Wingdings" pitchFamily="2" charset="2"/>
            </a:endParaRPr>
          </a:p>
          <a:p>
            <a:pPr marL="285750" indent="-285750" algn="l">
              <a:buFont typeface="Arial" pitchFamily="34" charset="0"/>
              <a:buChar char="•"/>
            </a:pPr>
            <a:endParaRPr lang="en-US" sz="1800" dirty="0">
              <a:solidFill>
                <a:srgbClr val="FF0000"/>
              </a:solidFill>
            </a:endParaRPr>
          </a:p>
          <a:p>
            <a:pPr marL="285750" indent="-285750" algn="l">
              <a:buFont typeface="Arial" pitchFamily="34" charset="0"/>
              <a:buChar char="•"/>
            </a:pPr>
            <a:r>
              <a:rPr lang="en-US" sz="1800" dirty="0">
                <a:solidFill>
                  <a:srgbClr val="FF0000"/>
                </a:solidFill>
              </a:rPr>
              <a:t>We included a manipulation check to ensure that participants registered the parties’ endorsements and recalled the </a:t>
            </a:r>
            <a:r>
              <a:rPr lang="en-US" sz="1800" dirty="0" smtClean="0">
                <a:solidFill>
                  <a:srgbClr val="FF0000"/>
                </a:solidFill>
              </a:rPr>
              <a:t>frame; over </a:t>
            </a:r>
            <a:r>
              <a:rPr lang="en-US" sz="1800" dirty="0">
                <a:solidFill>
                  <a:srgbClr val="FF0000"/>
                </a:solidFill>
              </a:rPr>
              <a:t>85% did both across conditions.</a:t>
            </a:r>
          </a:p>
          <a:p>
            <a:pPr marL="285750" indent="-285750" algn="l">
              <a:buFont typeface="Arial" pitchFamily="34" charset="0"/>
              <a:buChar char="•"/>
            </a:pPr>
            <a:endParaRPr lang="en-US" sz="1800" dirty="0" smtClean="0">
              <a:solidFill>
                <a:srgbClr val="FF0000"/>
              </a:solidFill>
              <a:sym typeface="Wingdings" pitchFamily="2" charset="2"/>
            </a:endParaRPr>
          </a:p>
          <a:p>
            <a:pPr marL="285750" indent="-285750" algn="l">
              <a:buFont typeface="Arial" pitchFamily="34" charset="0"/>
              <a:buChar char="•"/>
            </a:pPr>
            <a:endParaRPr lang="en-US" sz="1800" dirty="0" smtClean="0">
              <a:solidFill>
                <a:srgbClr val="FF0000"/>
              </a:solidFill>
              <a:sym typeface="Wingdings" pitchFamily="2" charset="2"/>
            </a:endParaRPr>
          </a:p>
          <a:p>
            <a:pPr marL="285750" indent="-285750" algn="l">
              <a:buFont typeface="Arial" pitchFamily="34" charset="0"/>
              <a:buChar char="•"/>
            </a:pPr>
            <a:r>
              <a:rPr lang="en-US" sz="1800" dirty="0" smtClean="0">
                <a:solidFill>
                  <a:srgbClr val="FF0000"/>
                </a:solidFill>
              </a:rPr>
              <a:t>Present overall support results for the DREAM Act by looking at the </a:t>
            </a:r>
            <a:r>
              <a:rPr lang="en-US" sz="1800" i="1" dirty="0">
                <a:solidFill>
                  <a:srgbClr val="FF0000"/>
                </a:solidFill>
              </a:rPr>
              <a:t>percentage</a:t>
            </a:r>
            <a:r>
              <a:rPr lang="en-US" sz="1800" dirty="0">
                <a:solidFill>
                  <a:srgbClr val="FF0000"/>
                </a:solidFill>
              </a:rPr>
              <a:t> change in opinion, by condition, relative to the control </a:t>
            </a:r>
            <a:r>
              <a:rPr lang="en-US" sz="1800" dirty="0" smtClean="0">
                <a:solidFill>
                  <a:srgbClr val="FF0000"/>
                </a:solidFill>
              </a:rPr>
              <a:t>group.</a:t>
            </a:r>
            <a:endParaRPr lang="en-US" sz="1800" dirty="0" smtClean="0">
              <a:solidFill>
                <a:srgbClr val="FF0000"/>
              </a:solidFill>
            </a:endParaRP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FF0000"/>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50</a:t>
            </a:fld>
            <a:endParaRPr lang="en-US" sz="1400" b="0" i="0" dirty="0" smtClean="0"/>
          </a:p>
        </p:txBody>
      </p:sp>
    </p:spTree>
    <p:extLst>
      <p:ext uri="{BB962C8B-B14F-4D97-AF65-F5344CB8AC3E}">
        <p14:creationId xmlns:p14="http://schemas.microsoft.com/office/powerpoint/2010/main" val="3850019911"/>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Overall Drilling Support w/</a:t>
            </a:r>
            <a:br>
              <a:rPr lang="en-US" sz="2800" b="1" dirty="0" smtClean="0">
                <a:sym typeface="Wingdings" pitchFamily="2" charset="2"/>
              </a:rPr>
            </a:br>
            <a:r>
              <a:rPr lang="en-US" sz="2800" b="1" dirty="0" smtClean="0">
                <a:sym typeface="Wingdings" pitchFamily="2" charset="2"/>
              </a:rPr>
              <a:t>No Cues or 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51</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761113461"/>
              </p:ext>
            </p:extLst>
          </p:nvPr>
        </p:nvGraphicFramePr>
        <p:xfrm>
          <a:off x="1447800" y="1447800"/>
          <a:ext cx="6400800" cy="4452730"/>
        </p:xfrm>
        <a:graphic>
          <a:graphicData uri="http://schemas.openxmlformats.org/presentationml/2006/ole">
            <mc:AlternateContent xmlns:mc="http://schemas.openxmlformats.org/markup-compatibility/2006">
              <mc:Choice xmlns:v="urn:schemas-microsoft-com:vml" Requires="v">
                <p:oleObj spid="_x0000_s41030" name="Document" r:id="rId4" imgW="6133533" imgH="4552160" progId="Word.Document.12">
                  <p:embed/>
                </p:oleObj>
              </mc:Choice>
              <mc:Fallback>
                <p:oleObj name="Document" r:id="rId4" imgW="6133533" imgH="4552160" progId="Word.Document.12">
                  <p:embed/>
                  <p:pic>
                    <p:nvPicPr>
                      <p:cNvPr id="0" name=""/>
                      <p:cNvPicPr/>
                      <p:nvPr/>
                    </p:nvPicPr>
                    <p:blipFill>
                      <a:blip r:embed="rId5"/>
                      <a:stretch>
                        <a:fillRect/>
                      </a:stretch>
                    </p:blipFill>
                    <p:spPr>
                      <a:xfrm>
                        <a:off x="1447800" y="1447800"/>
                        <a:ext cx="6400800" cy="4452730"/>
                      </a:xfrm>
                      <a:prstGeom prst="rect">
                        <a:avLst/>
                      </a:prstGeom>
                    </p:spPr>
                  </p:pic>
                </p:oleObj>
              </mc:Fallback>
            </mc:AlternateContent>
          </a:graphicData>
        </a:graphic>
      </p:graphicFrame>
      <p:sp>
        <p:nvSpPr>
          <p:cNvPr id="6" name="Rectangle 3"/>
          <p:cNvSpPr txBox="1">
            <a:spLocks noChangeArrowheads="1"/>
          </p:cNvSpPr>
          <p:nvPr/>
        </p:nvSpPr>
        <p:spPr bwMode="auto">
          <a:xfrm>
            <a:off x="0" y="5791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285750" indent="-285750" algn="l">
              <a:spcBef>
                <a:spcPct val="0"/>
              </a:spcBef>
              <a:buFont typeface="Arial" pitchFamily="34" charset="0"/>
              <a:buChar char="•"/>
            </a:pPr>
            <a:r>
              <a:rPr lang="en-US" sz="1800" b="0" i="0" dirty="0" smtClean="0">
                <a:solidFill>
                  <a:srgbClr val="FF0000"/>
                </a:solidFill>
                <a:sym typeface="Wingdings" pitchFamily="2" charset="2"/>
              </a:rPr>
              <a:t>In support of </a:t>
            </a:r>
            <a:r>
              <a:rPr lang="en-US" sz="1800" b="0" i="0" dirty="0" err="1" smtClean="0">
                <a:solidFill>
                  <a:srgbClr val="FF0000"/>
                </a:solidFill>
                <a:sym typeface="Wingdings" pitchFamily="2" charset="2"/>
              </a:rPr>
              <a:t>hyp</a:t>
            </a:r>
            <a:r>
              <a:rPr lang="en-US" sz="1800" b="0" i="0" dirty="0" smtClean="0">
                <a:solidFill>
                  <a:srgbClr val="FF0000"/>
                </a:solidFill>
                <a:sym typeface="Wingdings" pitchFamily="2" charset="2"/>
              </a:rPr>
              <a:t>. 1, sans party cues or polarization, frame strength dominates (and frames of equal strength cancel), regardless of PID. The effects are large (e.g., 25% swing).</a:t>
            </a:r>
          </a:p>
          <a:p>
            <a:pPr marL="457200" indent="-457200" algn="l">
              <a:spcBef>
                <a:spcPct val="0"/>
              </a:spcBef>
              <a:buFontTx/>
              <a:buChar char="•"/>
            </a:pPr>
            <a:endParaRPr lang="en-US" sz="1800" b="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3501222710"/>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Overall Drilling Support w/ cues and Low 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52</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066573441"/>
              </p:ext>
            </p:extLst>
          </p:nvPr>
        </p:nvGraphicFramePr>
        <p:xfrm>
          <a:off x="1450974" y="1447800"/>
          <a:ext cx="6245225" cy="4091416"/>
        </p:xfrm>
        <a:graphic>
          <a:graphicData uri="http://schemas.openxmlformats.org/presentationml/2006/ole">
            <mc:AlternateContent xmlns:mc="http://schemas.openxmlformats.org/markup-compatibility/2006">
              <mc:Choice xmlns:v="urn:schemas-microsoft-com:vml" Requires="v">
                <p:oleObj spid="_x0000_s42051" name="Document" r:id="rId4" imgW="6133533" imgH="4551800" progId="Word.Document.12">
                  <p:embed/>
                </p:oleObj>
              </mc:Choice>
              <mc:Fallback>
                <p:oleObj name="Document" r:id="rId4" imgW="6133533" imgH="4551800" progId="Word.Document.12">
                  <p:embed/>
                  <p:pic>
                    <p:nvPicPr>
                      <p:cNvPr id="0" name=""/>
                      <p:cNvPicPr/>
                      <p:nvPr/>
                    </p:nvPicPr>
                    <p:blipFill>
                      <a:blip r:embed="rId5"/>
                      <a:stretch>
                        <a:fillRect/>
                      </a:stretch>
                    </p:blipFill>
                    <p:spPr>
                      <a:xfrm>
                        <a:off x="1450974" y="1447800"/>
                        <a:ext cx="6245225" cy="4091416"/>
                      </a:xfrm>
                      <a:prstGeom prst="rect">
                        <a:avLst/>
                      </a:prstGeom>
                    </p:spPr>
                  </p:pic>
                </p:oleObj>
              </mc:Fallback>
            </mc:AlternateContent>
          </a:graphicData>
        </a:graphic>
      </p:graphicFrame>
      <p:sp>
        <p:nvSpPr>
          <p:cNvPr id="6" name="Rectangle 3"/>
          <p:cNvSpPr txBox="1">
            <a:spLocks noChangeArrowheads="1"/>
          </p:cNvSpPr>
          <p:nvPr/>
        </p:nvSpPr>
        <p:spPr bwMode="auto">
          <a:xfrm>
            <a:off x="0" y="5562600"/>
            <a:ext cx="91439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285750" indent="-285750" algn="l">
              <a:spcBef>
                <a:spcPct val="0"/>
              </a:spcBef>
              <a:buFont typeface="Arial" pitchFamily="34" charset="0"/>
              <a:buChar char="•"/>
            </a:pPr>
            <a:r>
              <a:rPr lang="en-US" sz="1800" b="0" i="0" dirty="0" smtClean="0">
                <a:solidFill>
                  <a:srgbClr val="FF0000"/>
                </a:solidFill>
                <a:sym typeface="Wingdings" pitchFamily="2" charset="2"/>
              </a:rPr>
              <a:t>Mixed support for </a:t>
            </a:r>
            <a:r>
              <a:rPr lang="en-US" sz="1800" b="0" i="0" dirty="0" err="1" smtClean="0">
                <a:solidFill>
                  <a:srgbClr val="FF0000"/>
                </a:solidFill>
                <a:sym typeface="Wingdings" pitchFamily="2" charset="2"/>
              </a:rPr>
              <a:t>hyp</a:t>
            </a:r>
            <a:r>
              <a:rPr lang="en-US" sz="1800" b="0" i="0" dirty="0" smtClean="0">
                <a:solidFill>
                  <a:srgbClr val="FF0000"/>
                </a:solidFill>
                <a:sym typeface="Wingdings" pitchFamily="2" charset="2"/>
              </a:rPr>
              <a:t>. 3  strong frames outperform weak frames regardless of party cues  party cues do NOT dominate (Bullock). BUT when frames are of equal strength, party cues drive opinion  </a:t>
            </a:r>
            <a:r>
              <a:rPr lang="en-US" sz="1800" b="0" i="0" dirty="0" smtClean="0">
                <a:solidFill>
                  <a:srgbClr val="9234DB"/>
                </a:solidFill>
                <a:sym typeface="Wingdings" pitchFamily="2" charset="2"/>
              </a:rPr>
              <a:t>lexicographical reasoning </a:t>
            </a:r>
            <a:r>
              <a:rPr lang="en-US" sz="1800" b="0" i="0" dirty="0" smtClean="0">
                <a:solidFill>
                  <a:srgbClr val="FF0000"/>
                </a:solidFill>
                <a:sym typeface="Wingdings" pitchFamily="2" charset="2"/>
              </a:rPr>
              <a:t>where substantive information is first piece processed.</a:t>
            </a: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58687397"/>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Overall Drilling Support w/ cues and HIGH 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53</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391328739"/>
              </p:ext>
            </p:extLst>
          </p:nvPr>
        </p:nvGraphicFramePr>
        <p:xfrm>
          <a:off x="1450974" y="1447800"/>
          <a:ext cx="6473825" cy="4404170"/>
        </p:xfrm>
        <a:graphic>
          <a:graphicData uri="http://schemas.openxmlformats.org/presentationml/2006/ole">
            <mc:AlternateContent xmlns:mc="http://schemas.openxmlformats.org/markup-compatibility/2006">
              <mc:Choice xmlns:v="urn:schemas-microsoft-com:vml" Requires="v">
                <p:oleObj spid="_x0000_s43071" name="Document" r:id="rId4" imgW="6133533" imgH="4550360" progId="Word.Document.12">
                  <p:embed/>
                </p:oleObj>
              </mc:Choice>
              <mc:Fallback>
                <p:oleObj name="Document" r:id="rId4" imgW="6133533" imgH="4550360" progId="Word.Document.12">
                  <p:embed/>
                  <p:pic>
                    <p:nvPicPr>
                      <p:cNvPr id="0" name=""/>
                      <p:cNvPicPr/>
                      <p:nvPr/>
                    </p:nvPicPr>
                    <p:blipFill>
                      <a:blip r:embed="rId5"/>
                      <a:stretch>
                        <a:fillRect/>
                      </a:stretch>
                    </p:blipFill>
                    <p:spPr>
                      <a:xfrm>
                        <a:off x="1450974" y="1447800"/>
                        <a:ext cx="6473825" cy="4404170"/>
                      </a:xfrm>
                      <a:prstGeom prst="rect">
                        <a:avLst/>
                      </a:prstGeom>
                    </p:spPr>
                  </p:pic>
                </p:oleObj>
              </mc:Fallback>
            </mc:AlternateContent>
          </a:graphicData>
        </a:graphic>
      </p:graphicFrame>
      <p:sp>
        <p:nvSpPr>
          <p:cNvPr id="6" name="Rectangle 3"/>
          <p:cNvSpPr txBox="1">
            <a:spLocks noChangeArrowheads="1"/>
          </p:cNvSpPr>
          <p:nvPr/>
        </p:nvSpPr>
        <p:spPr bwMode="auto">
          <a:xfrm>
            <a:off x="0" y="5791200"/>
            <a:ext cx="91439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285750" indent="-285750" algn="l">
              <a:spcBef>
                <a:spcPct val="0"/>
              </a:spcBef>
              <a:buFont typeface="Arial" pitchFamily="34" charset="0"/>
              <a:buChar char="•"/>
            </a:pPr>
            <a:r>
              <a:rPr lang="en-US" sz="1800" b="0" i="0" dirty="0" smtClean="0">
                <a:solidFill>
                  <a:srgbClr val="FF0000"/>
                </a:solidFill>
                <a:sym typeface="Wingdings" pitchFamily="2" charset="2"/>
              </a:rPr>
              <a:t>Support for </a:t>
            </a:r>
            <a:r>
              <a:rPr lang="en-US" sz="1800" b="0" i="0" dirty="0" err="1" smtClean="0">
                <a:solidFill>
                  <a:srgbClr val="FF0000"/>
                </a:solidFill>
                <a:sym typeface="Wingdings" pitchFamily="2" charset="2"/>
              </a:rPr>
              <a:t>hyp</a:t>
            </a:r>
            <a:r>
              <a:rPr lang="en-US" sz="1800" b="0" i="0" dirty="0" smtClean="0">
                <a:solidFill>
                  <a:srgbClr val="FF0000"/>
                </a:solidFill>
                <a:sym typeface="Wingdings" pitchFamily="2" charset="2"/>
              </a:rPr>
              <a:t>. 5  with high polarization  party cues dominate over substance, regardless of the frame strength.  Polarization appears to heighten identity leading to increased MR (e.g., 28% swings).</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1164707170"/>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Overall DREAM Support w/</a:t>
            </a:r>
            <a:br>
              <a:rPr lang="en-US" sz="2800" b="1" dirty="0" smtClean="0">
                <a:sym typeface="Wingdings" pitchFamily="2" charset="2"/>
              </a:rPr>
            </a:br>
            <a:r>
              <a:rPr lang="en-US" sz="2800" b="1" dirty="0" smtClean="0">
                <a:sym typeface="Wingdings" pitchFamily="2" charset="2"/>
              </a:rPr>
              <a:t>No Cues or 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54</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538117548"/>
              </p:ext>
            </p:extLst>
          </p:nvPr>
        </p:nvGraphicFramePr>
        <p:xfrm>
          <a:off x="1450974" y="1447800"/>
          <a:ext cx="6395499" cy="4270375"/>
        </p:xfrm>
        <a:graphic>
          <a:graphicData uri="http://schemas.openxmlformats.org/presentationml/2006/ole">
            <mc:AlternateContent xmlns:mc="http://schemas.openxmlformats.org/markup-compatibility/2006">
              <mc:Choice xmlns:v="urn:schemas-microsoft-com:vml" Requires="v">
                <p:oleObj spid="_x0000_s44088" name="Document" r:id="rId4" imgW="6133533" imgH="4552160" progId="Word.Document.12">
                  <p:embed/>
                </p:oleObj>
              </mc:Choice>
              <mc:Fallback>
                <p:oleObj name="Document" r:id="rId4" imgW="6133533" imgH="4552160" progId="Word.Document.12">
                  <p:embed/>
                  <p:pic>
                    <p:nvPicPr>
                      <p:cNvPr id="0" name=""/>
                      <p:cNvPicPr/>
                      <p:nvPr/>
                    </p:nvPicPr>
                    <p:blipFill>
                      <a:blip r:embed="rId5"/>
                      <a:stretch>
                        <a:fillRect/>
                      </a:stretch>
                    </p:blipFill>
                    <p:spPr>
                      <a:xfrm>
                        <a:off x="1450974" y="1447800"/>
                        <a:ext cx="6395499" cy="4270375"/>
                      </a:xfrm>
                      <a:prstGeom prst="rect">
                        <a:avLst/>
                      </a:prstGeom>
                    </p:spPr>
                  </p:pic>
                </p:oleObj>
              </mc:Fallback>
            </mc:AlternateContent>
          </a:graphicData>
        </a:graphic>
      </p:graphicFrame>
      <p:sp>
        <p:nvSpPr>
          <p:cNvPr id="6" name="Rectangle 3"/>
          <p:cNvSpPr txBox="1">
            <a:spLocks noChangeArrowheads="1"/>
          </p:cNvSpPr>
          <p:nvPr/>
        </p:nvSpPr>
        <p:spPr bwMode="auto">
          <a:xfrm>
            <a:off x="0" y="5791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285750" indent="-285750" algn="l">
              <a:spcBef>
                <a:spcPct val="0"/>
              </a:spcBef>
              <a:buFont typeface="Arial" pitchFamily="34" charset="0"/>
              <a:buChar char="•"/>
            </a:pPr>
            <a:r>
              <a:rPr lang="en-US" sz="1800" b="0" i="0" dirty="0" smtClean="0">
                <a:solidFill>
                  <a:srgbClr val="FF0000"/>
                </a:solidFill>
                <a:sym typeface="Wingdings" pitchFamily="2" charset="2"/>
              </a:rPr>
              <a:t>In support of </a:t>
            </a:r>
            <a:r>
              <a:rPr lang="en-US" sz="1800" b="0" i="0" dirty="0" err="1" smtClean="0">
                <a:solidFill>
                  <a:srgbClr val="FF0000"/>
                </a:solidFill>
                <a:sym typeface="Wingdings" pitchFamily="2" charset="2"/>
              </a:rPr>
              <a:t>hyp</a:t>
            </a:r>
            <a:r>
              <a:rPr lang="en-US" sz="1800" b="0" i="0" dirty="0" smtClean="0">
                <a:solidFill>
                  <a:srgbClr val="FF0000"/>
                </a:solidFill>
                <a:sym typeface="Wingdings" pitchFamily="2" charset="2"/>
              </a:rPr>
              <a:t>. 1, sans party cues or polarization, frame strength dominates (and frames of equal strength cancel), regardless of PID. The effects are large (e.g., 25% swing).</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725792900"/>
      </p:ext>
    </p:extLst>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Overall DREAM Support w/ cues and Low 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55</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402663770"/>
              </p:ext>
            </p:extLst>
          </p:nvPr>
        </p:nvGraphicFramePr>
        <p:xfrm>
          <a:off x="1450974" y="1447800"/>
          <a:ext cx="6473825" cy="4078187"/>
        </p:xfrm>
        <a:graphic>
          <a:graphicData uri="http://schemas.openxmlformats.org/presentationml/2006/ole">
            <mc:AlternateContent xmlns:mc="http://schemas.openxmlformats.org/markup-compatibility/2006">
              <mc:Choice xmlns:v="urn:schemas-microsoft-com:vml" Requires="v">
                <p:oleObj spid="_x0000_s45113" name="Document" r:id="rId4" imgW="6133533" imgH="4552160" progId="Word.Document.12">
                  <p:embed/>
                </p:oleObj>
              </mc:Choice>
              <mc:Fallback>
                <p:oleObj name="Document" r:id="rId4" imgW="6133533" imgH="4552160" progId="Word.Document.12">
                  <p:embed/>
                  <p:pic>
                    <p:nvPicPr>
                      <p:cNvPr id="0" name=""/>
                      <p:cNvPicPr/>
                      <p:nvPr/>
                    </p:nvPicPr>
                    <p:blipFill>
                      <a:blip r:embed="rId5"/>
                      <a:stretch>
                        <a:fillRect/>
                      </a:stretch>
                    </p:blipFill>
                    <p:spPr>
                      <a:xfrm>
                        <a:off x="1450974" y="1447800"/>
                        <a:ext cx="6473825" cy="4078187"/>
                      </a:xfrm>
                      <a:prstGeom prst="rect">
                        <a:avLst/>
                      </a:prstGeom>
                    </p:spPr>
                  </p:pic>
                </p:oleObj>
              </mc:Fallback>
            </mc:AlternateContent>
          </a:graphicData>
        </a:graphic>
      </p:graphicFrame>
      <p:sp>
        <p:nvSpPr>
          <p:cNvPr id="6" name="Rectangle 3"/>
          <p:cNvSpPr txBox="1">
            <a:spLocks noChangeArrowheads="1"/>
          </p:cNvSpPr>
          <p:nvPr/>
        </p:nvSpPr>
        <p:spPr bwMode="auto">
          <a:xfrm>
            <a:off x="0" y="5562600"/>
            <a:ext cx="9144000" cy="142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285750" indent="-285750" algn="l">
              <a:spcBef>
                <a:spcPct val="0"/>
              </a:spcBef>
              <a:buFont typeface="Arial" pitchFamily="34" charset="0"/>
              <a:buChar char="•"/>
            </a:pPr>
            <a:r>
              <a:rPr lang="en-US" sz="1800" b="0" i="0" dirty="0" smtClean="0">
                <a:solidFill>
                  <a:srgbClr val="FF0000"/>
                </a:solidFill>
                <a:sym typeface="Wingdings" pitchFamily="2" charset="2"/>
              </a:rPr>
              <a:t>Mixed support for </a:t>
            </a:r>
            <a:r>
              <a:rPr lang="en-US" sz="1800" b="0" i="0" dirty="0" err="1" smtClean="0">
                <a:solidFill>
                  <a:srgbClr val="FF0000"/>
                </a:solidFill>
                <a:sym typeface="Wingdings" pitchFamily="2" charset="2"/>
              </a:rPr>
              <a:t>hyp</a:t>
            </a:r>
            <a:r>
              <a:rPr lang="en-US" sz="1800" b="0" i="0" dirty="0" smtClean="0">
                <a:solidFill>
                  <a:srgbClr val="FF0000"/>
                </a:solidFill>
                <a:sym typeface="Wingdings" pitchFamily="2" charset="2"/>
              </a:rPr>
              <a:t>. 3  strong frames outperform weak frames regardless of party cues  party cues do NOT dominate (Bullock 2011). BUT when frames are of equal strength, party cues drive opinion  </a:t>
            </a:r>
            <a:r>
              <a:rPr lang="en-US" sz="1800" b="0" i="0" dirty="0" smtClean="0">
                <a:solidFill>
                  <a:srgbClr val="9234DB"/>
                </a:solidFill>
                <a:sym typeface="Wingdings" pitchFamily="2" charset="2"/>
              </a:rPr>
              <a:t>lexicographical</a:t>
            </a:r>
            <a:r>
              <a:rPr lang="en-US" sz="1800" b="0" i="0" dirty="0" smtClean="0">
                <a:solidFill>
                  <a:srgbClr val="FF0000"/>
                </a:solidFill>
                <a:sym typeface="Wingdings" pitchFamily="2" charset="2"/>
              </a:rPr>
              <a:t> reasoning where substantive information is processed first.</a:t>
            </a: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4169304858"/>
      </p:ext>
    </p:extLst>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Overall DREAM w/ cues and HIGH Polarization</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56</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915626947"/>
              </p:ext>
            </p:extLst>
          </p:nvPr>
        </p:nvGraphicFramePr>
        <p:xfrm>
          <a:off x="1450975" y="1597025"/>
          <a:ext cx="6408914" cy="4117975"/>
        </p:xfrm>
        <a:graphic>
          <a:graphicData uri="http://schemas.openxmlformats.org/presentationml/2006/ole">
            <mc:AlternateContent xmlns:mc="http://schemas.openxmlformats.org/markup-compatibility/2006">
              <mc:Choice xmlns:v="urn:schemas-microsoft-com:vml" Requires="v">
                <p:oleObj spid="_x0000_s46137" name="Document" r:id="rId4" imgW="6133533" imgH="4552160" progId="Word.Document.12">
                  <p:embed/>
                </p:oleObj>
              </mc:Choice>
              <mc:Fallback>
                <p:oleObj name="Document" r:id="rId4" imgW="6133533" imgH="4552160" progId="Word.Document.12">
                  <p:embed/>
                  <p:pic>
                    <p:nvPicPr>
                      <p:cNvPr id="0" name=""/>
                      <p:cNvPicPr/>
                      <p:nvPr/>
                    </p:nvPicPr>
                    <p:blipFill>
                      <a:blip r:embed="rId5"/>
                      <a:stretch>
                        <a:fillRect/>
                      </a:stretch>
                    </p:blipFill>
                    <p:spPr>
                      <a:xfrm>
                        <a:off x="1450975" y="1597025"/>
                        <a:ext cx="6408914" cy="4117975"/>
                      </a:xfrm>
                      <a:prstGeom prst="rect">
                        <a:avLst/>
                      </a:prstGeom>
                    </p:spPr>
                  </p:pic>
                </p:oleObj>
              </mc:Fallback>
            </mc:AlternateContent>
          </a:graphicData>
        </a:graphic>
      </p:graphicFrame>
      <p:sp>
        <p:nvSpPr>
          <p:cNvPr id="6" name="Rectangle 3"/>
          <p:cNvSpPr txBox="1">
            <a:spLocks noChangeArrowheads="1"/>
          </p:cNvSpPr>
          <p:nvPr/>
        </p:nvSpPr>
        <p:spPr bwMode="auto">
          <a:xfrm>
            <a:off x="7256" y="5791200"/>
            <a:ext cx="913674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285750" indent="-285750" algn="l">
              <a:spcBef>
                <a:spcPct val="0"/>
              </a:spcBef>
              <a:buFont typeface="Arial" pitchFamily="34" charset="0"/>
              <a:buChar char="•"/>
            </a:pPr>
            <a:r>
              <a:rPr lang="en-US" sz="1800" b="0" i="0" dirty="0" smtClean="0">
                <a:solidFill>
                  <a:srgbClr val="FF0000"/>
                </a:solidFill>
                <a:sym typeface="Wingdings" pitchFamily="2" charset="2"/>
              </a:rPr>
              <a:t>Support for </a:t>
            </a:r>
            <a:r>
              <a:rPr lang="en-US" sz="1800" b="0" i="0" dirty="0" err="1" smtClean="0">
                <a:solidFill>
                  <a:srgbClr val="FF0000"/>
                </a:solidFill>
                <a:sym typeface="Wingdings" pitchFamily="2" charset="2"/>
              </a:rPr>
              <a:t>hyp</a:t>
            </a:r>
            <a:r>
              <a:rPr lang="en-US" sz="1800" b="0" i="0" dirty="0" smtClean="0">
                <a:solidFill>
                  <a:srgbClr val="FF0000"/>
                </a:solidFill>
                <a:sym typeface="Wingdings" pitchFamily="2" charset="2"/>
              </a:rPr>
              <a:t>. 5  with high polarization  party cues dominate over substance, regardless of the frame strength.  Polarization appears to heighten identity leading to increased MR (e.g., 28% swings).</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1054944714"/>
      </p:ext>
    </p:extLst>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Summary</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lvl="0" indent="-285750" algn="l">
              <a:buFont typeface="Arial" pitchFamily="34" charset="0"/>
              <a:buChar char="•"/>
            </a:pPr>
            <a:r>
              <a:rPr lang="en-US" sz="1800" dirty="0" smtClean="0">
                <a:solidFill>
                  <a:srgbClr val="FF0000"/>
                </a:solidFill>
              </a:rPr>
              <a:t>When </a:t>
            </a:r>
            <a:r>
              <a:rPr lang="en-US" sz="1800" dirty="0">
                <a:solidFill>
                  <a:srgbClr val="FF0000"/>
                </a:solidFill>
              </a:rPr>
              <a:t>presented with opposing frames of the same strength (with no party endorsements), individuals’ opinions are not affected.</a:t>
            </a:r>
          </a:p>
          <a:p>
            <a:pPr marL="285750" indent="-285750" algn="l">
              <a:buFont typeface="Arial" pitchFamily="34" charset="0"/>
              <a:buChar char="•"/>
            </a:pPr>
            <a:endParaRPr lang="en-US" sz="1800" dirty="0" smtClean="0">
              <a:solidFill>
                <a:srgbClr val="FF0000"/>
              </a:solidFill>
            </a:endParaRPr>
          </a:p>
          <a:p>
            <a:pPr marL="285750" indent="-285750" algn="l">
              <a:buFont typeface="Arial" pitchFamily="34" charset="0"/>
              <a:buChar char="•"/>
            </a:pPr>
            <a:endParaRPr lang="en-US" sz="1800" dirty="0">
              <a:solidFill>
                <a:srgbClr val="FF0000"/>
              </a:solidFill>
            </a:endParaRPr>
          </a:p>
          <a:p>
            <a:pPr marL="285750" lvl="0" indent="-285750" algn="l">
              <a:buFont typeface="Arial" pitchFamily="34" charset="0"/>
              <a:buChar char="•"/>
            </a:pPr>
            <a:r>
              <a:rPr lang="en-US" sz="1800" dirty="0">
                <a:solidFill>
                  <a:srgbClr val="FF0000"/>
                </a:solidFill>
              </a:rPr>
              <a:t>When presented with opposing frames of differing strength (with no party endorsements), individuals’ opinions move only in the direction of the strong frame. </a:t>
            </a:r>
          </a:p>
          <a:p>
            <a:pPr marL="285750" indent="-285750" algn="l">
              <a:buFont typeface="Arial" pitchFamily="34" charset="0"/>
              <a:buChar char="•"/>
            </a:pPr>
            <a:endParaRPr lang="en-US" sz="1800" dirty="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57</a:t>
            </a:fld>
            <a:endParaRPr lang="en-US" sz="1400" b="0" i="0" smtClean="0"/>
          </a:p>
        </p:txBody>
      </p:sp>
    </p:spTree>
    <p:extLst>
      <p:ext uri="{BB962C8B-B14F-4D97-AF65-F5344CB8AC3E}">
        <p14:creationId xmlns:p14="http://schemas.microsoft.com/office/powerpoint/2010/main" val="3501222710"/>
      </p:ext>
    </p:extLst>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Summary</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lvl="0" indent="-285750" algn="l">
              <a:buFont typeface="Arial" pitchFamily="34" charset="0"/>
              <a:buChar char="•"/>
            </a:pPr>
            <a:r>
              <a:rPr lang="en-US" sz="1800" dirty="0" smtClean="0">
                <a:solidFill>
                  <a:srgbClr val="FF0000"/>
                </a:solidFill>
              </a:rPr>
              <a:t>Under </a:t>
            </a:r>
            <a:r>
              <a:rPr lang="en-US" sz="1800" dirty="0">
                <a:solidFill>
                  <a:srgbClr val="FF0000"/>
                </a:solidFill>
              </a:rPr>
              <a:t>conditions of </a:t>
            </a:r>
            <a:r>
              <a:rPr lang="en-US" sz="1800" dirty="0" smtClean="0">
                <a:solidFill>
                  <a:srgbClr val="9234DB"/>
                </a:solidFill>
              </a:rPr>
              <a:t>low-polarization AND CUES</a:t>
            </a:r>
            <a:r>
              <a:rPr lang="en-US" sz="1800" dirty="0" smtClean="0">
                <a:solidFill>
                  <a:srgbClr val="FF0000"/>
                </a:solidFill>
              </a:rPr>
              <a:t>:</a:t>
            </a:r>
            <a:endParaRPr lang="en-US" sz="1800" dirty="0">
              <a:solidFill>
                <a:srgbClr val="FF0000"/>
              </a:solidFill>
            </a:endParaRPr>
          </a:p>
          <a:p>
            <a:pPr algn="l"/>
            <a:r>
              <a:rPr lang="en-US" sz="1800" dirty="0">
                <a:solidFill>
                  <a:srgbClr val="FF0000"/>
                </a:solidFill>
              </a:rPr>
              <a:t> </a:t>
            </a:r>
          </a:p>
          <a:p>
            <a:pPr marL="742950" lvl="1" indent="-285750" algn="l">
              <a:buFont typeface="Arial" pitchFamily="34" charset="0"/>
              <a:buChar char="•"/>
            </a:pPr>
            <a:r>
              <a:rPr lang="en-US" sz="1800" dirty="0">
                <a:solidFill>
                  <a:srgbClr val="FF0000"/>
                </a:solidFill>
              </a:rPr>
              <a:t>when presented with opposing frames of different strength (e.g., one strong and one weak), endorsed by different parties, partisans’ opinions move only in the direction of the strong frame regardless of the party endorsements. </a:t>
            </a:r>
            <a:r>
              <a:rPr lang="en-US" sz="1800" dirty="0">
                <a:solidFill>
                  <a:srgbClr val="9234DB"/>
                </a:solidFill>
              </a:rPr>
              <a:t>In this case, substance outweighs partisan </a:t>
            </a:r>
            <a:r>
              <a:rPr lang="en-US" sz="1800" dirty="0" smtClean="0">
                <a:solidFill>
                  <a:srgbClr val="9234DB"/>
                </a:solidFill>
              </a:rPr>
              <a:t>cues.</a:t>
            </a:r>
            <a:endParaRPr lang="en-US" sz="1800" dirty="0">
              <a:solidFill>
                <a:srgbClr val="9234DB"/>
              </a:solidFill>
            </a:endParaRPr>
          </a:p>
          <a:p>
            <a:pPr marL="285750" indent="-285750" algn="l">
              <a:buFont typeface="Arial" pitchFamily="34" charset="0"/>
              <a:buChar char="•"/>
            </a:pPr>
            <a:endParaRPr lang="en-US" sz="1800" dirty="0">
              <a:solidFill>
                <a:srgbClr val="FF0000"/>
              </a:solidFill>
            </a:endParaRPr>
          </a:p>
          <a:p>
            <a:pPr marL="742950" lvl="1" indent="-285750" algn="l">
              <a:buFont typeface="Arial" pitchFamily="34" charset="0"/>
              <a:buChar char="•"/>
            </a:pPr>
            <a:r>
              <a:rPr lang="en-US" sz="1800" dirty="0">
                <a:solidFill>
                  <a:srgbClr val="FF0000"/>
                </a:solidFill>
              </a:rPr>
              <a:t>when presented with opposing frames of similar strength (e.g., both strong or both weak), endorsed by different parties, partisans’ opinions move only in the direction of the frame endorsed by their party. </a:t>
            </a:r>
            <a:endParaRPr lang="en-US" sz="1800" dirty="0" smtClean="0">
              <a:solidFill>
                <a:srgbClr val="FF0000"/>
              </a:solidFill>
            </a:endParaRPr>
          </a:p>
          <a:p>
            <a:pPr marL="742950" lvl="1" indent="-285750" algn="l">
              <a:buFont typeface="Arial" pitchFamily="34" charset="0"/>
              <a:buChar char="•"/>
            </a:pPr>
            <a:endParaRPr lang="en-US" sz="1800" dirty="0">
              <a:solidFill>
                <a:srgbClr val="FF0000"/>
              </a:solidFill>
            </a:endParaRPr>
          </a:p>
          <a:p>
            <a:pPr lvl="1" algn="l"/>
            <a:r>
              <a:rPr lang="en-US" sz="1800" dirty="0" smtClean="0">
                <a:solidFill>
                  <a:srgbClr val="9234DB"/>
                </a:solidFill>
              </a:rPr>
              <a:t>In </a:t>
            </a:r>
            <a:r>
              <a:rPr lang="en-US" sz="1800" dirty="0">
                <a:solidFill>
                  <a:srgbClr val="9234DB"/>
                </a:solidFill>
              </a:rPr>
              <a:t>this case, party endorsements drive opinions, in the face of arguments that do not differ in strength.</a:t>
            </a:r>
          </a:p>
          <a:p>
            <a:pPr marL="285750" indent="-285750" algn="l">
              <a:buFont typeface="Arial" pitchFamily="34" charset="0"/>
              <a:buChar char="•"/>
            </a:pPr>
            <a:endParaRPr lang="en-US" sz="1800" dirty="0"/>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58</a:t>
            </a:fld>
            <a:endParaRPr lang="en-US" sz="1400" b="0" i="0" smtClean="0"/>
          </a:p>
        </p:txBody>
      </p:sp>
    </p:spTree>
    <p:extLst>
      <p:ext uri="{BB962C8B-B14F-4D97-AF65-F5344CB8AC3E}">
        <p14:creationId xmlns:p14="http://schemas.microsoft.com/office/powerpoint/2010/main" val="17627216"/>
      </p:ext>
    </p:extLst>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Summary</a:t>
            </a:r>
            <a:endParaRPr lang="en-US" sz="2800" dirty="0" smtClean="0"/>
          </a:p>
        </p:txBody>
      </p:sp>
      <p:sp>
        <p:nvSpPr>
          <p:cNvPr id="20483" name="Rectangle 3"/>
          <p:cNvSpPr>
            <a:spLocks noGrp="1" noChangeArrowheads="1"/>
          </p:cNvSpPr>
          <p:nvPr>
            <p:ph type="subTitle" idx="1"/>
          </p:nvPr>
        </p:nvSpPr>
        <p:spPr>
          <a:xfrm>
            <a:off x="228600" y="1524000"/>
            <a:ext cx="8229600" cy="4648200"/>
          </a:xfrm>
        </p:spPr>
        <p:txBody>
          <a:bodyPr/>
          <a:lstStyle/>
          <a:p>
            <a:pPr marL="285750" lvl="0" indent="-285750" algn="l">
              <a:buFont typeface="Arial" pitchFamily="34" charset="0"/>
              <a:buChar char="•"/>
            </a:pPr>
            <a:r>
              <a:rPr lang="en-US" sz="1800" dirty="0" smtClean="0">
                <a:solidFill>
                  <a:srgbClr val="FF0000"/>
                </a:solidFill>
              </a:rPr>
              <a:t>Under </a:t>
            </a:r>
            <a:r>
              <a:rPr lang="en-US" sz="1800" dirty="0">
                <a:solidFill>
                  <a:srgbClr val="FF0000"/>
                </a:solidFill>
              </a:rPr>
              <a:t>conditions of </a:t>
            </a:r>
            <a:r>
              <a:rPr lang="en-US" sz="1800" dirty="0" smtClean="0">
                <a:solidFill>
                  <a:srgbClr val="9234DB"/>
                </a:solidFill>
              </a:rPr>
              <a:t>high-polarization AND CUES</a:t>
            </a:r>
            <a:r>
              <a:rPr lang="en-US" sz="1800" dirty="0" smtClean="0">
                <a:solidFill>
                  <a:srgbClr val="FF0000"/>
                </a:solidFill>
              </a:rPr>
              <a:t>:</a:t>
            </a:r>
          </a:p>
          <a:p>
            <a:pPr marL="285750" lvl="0" indent="-285750" algn="l">
              <a:buFont typeface="Arial" pitchFamily="34" charset="0"/>
              <a:buChar char="•"/>
            </a:pPr>
            <a:endParaRPr lang="en-US" sz="1800" dirty="0">
              <a:solidFill>
                <a:srgbClr val="FF0000"/>
              </a:solidFill>
            </a:endParaRPr>
          </a:p>
          <a:p>
            <a:pPr marL="285750" lvl="0" indent="-285750" algn="l">
              <a:buFont typeface="Arial" pitchFamily="34" charset="0"/>
              <a:buChar char="•"/>
            </a:pPr>
            <a:r>
              <a:rPr lang="en-US" sz="1800" dirty="0" smtClean="0">
                <a:solidFill>
                  <a:srgbClr val="FF0000"/>
                </a:solidFill>
              </a:rPr>
              <a:t> </a:t>
            </a:r>
            <a:r>
              <a:rPr lang="en-US" sz="1800" dirty="0">
                <a:solidFill>
                  <a:srgbClr val="FF0000"/>
                </a:solidFill>
              </a:rPr>
              <a:t>when presented with opposing frames, regardless of strength, partisans’ opinions </a:t>
            </a:r>
            <a:r>
              <a:rPr lang="en-US" sz="1800" dirty="0">
                <a:solidFill>
                  <a:srgbClr val="9234DB"/>
                </a:solidFill>
              </a:rPr>
              <a:t>move only in the direction of the frame endorsed by their party</a:t>
            </a:r>
            <a:r>
              <a:rPr lang="en-US" sz="1800" dirty="0">
                <a:solidFill>
                  <a:srgbClr val="FF0000"/>
                </a:solidFill>
              </a:rPr>
              <a:t>. In this case, party endorsements drive opinions, regardless of argument strength – that is, even if the other party’s argument is stronger.</a:t>
            </a:r>
          </a:p>
          <a:p>
            <a:pPr algn="l"/>
            <a:r>
              <a:rPr lang="en-US" sz="1800" i="1" dirty="0">
                <a:solidFill>
                  <a:srgbClr val="FF0000"/>
                </a:solidFill>
              </a:rPr>
              <a:t> </a:t>
            </a:r>
            <a:endParaRPr lang="en-US" sz="1800" i="1" dirty="0" smtClean="0">
              <a:solidFill>
                <a:srgbClr val="FF0000"/>
              </a:solidFill>
            </a:endParaRPr>
          </a:p>
          <a:p>
            <a:pPr algn="l"/>
            <a:endParaRPr lang="en-US" sz="1800" dirty="0">
              <a:solidFill>
                <a:srgbClr val="FF0000"/>
              </a:solidFill>
            </a:endParaRPr>
          </a:p>
          <a:p>
            <a:pPr marL="285750" indent="-285750" algn="l">
              <a:buFont typeface="Arial" pitchFamily="34" charset="0"/>
              <a:buChar char="•"/>
            </a:pPr>
            <a:r>
              <a:rPr lang="en-US" sz="1800" dirty="0" smtClean="0">
                <a:solidFill>
                  <a:srgbClr val="FF0000"/>
                </a:solidFill>
              </a:rPr>
              <a:t>Thus</a:t>
            </a:r>
            <a:r>
              <a:rPr lang="en-US" sz="1800" dirty="0">
                <a:solidFill>
                  <a:srgbClr val="FF0000"/>
                </a:solidFill>
              </a:rPr>
              <a:t>, parties do not always rule public opinion. </a:t>
            </a:r>
            <a:r>
              <a:rPr lang="en-US" sz="1800" dirty="0">
                <a:solidFill>
                  <a:srgbClr val="9234DB"/>
                </a:solidFill>
              </a:rPr>
              <a:t>However, substance becomes irrelevant and partisan cues win out when elites </a:t>
            </a:r>
            <a:r>
              <a:rPr lang="en-US" sz="1800" dirty="0" smtClean="0">
                <a:solidFill>
                  <a:srgbClr val="9234DB"/>
                </a:solidFill>
              </a:rPr>
              <a:t>are perceived as polarized. </a:t>
            </a:r>
          </a:p>
          <a:p>
            <a:pPr marL="285750" indent="-285750" algn="l">
              <a:buFont typeface="Arial" pitchFamily="34" charset="0"/>
              <a:buChar char="•"/>
            </a:pPr>
            <a:endParaRPr lang="en-US" sz="1800" dirty="0">
              <a:solidFill>
                <a:srgbClr val="FF0000"/>
              </a:solidFill>
            </a:endParaRPr>
          </a:p>
          <a:p>
            <a:pPr marL="914400" lvl="1" indent="-457200" algn="l">
              <a:spcBef>
                <a:spcPct val="0"/>
              </a:spcBef>
              <a:buFontTx/>
              <a:buChar char="•"/>
            </a:pPr>
            <a:endParaRPr lang="en-US" sz="1800" dirty="0">
              <a:solidFill>
                <a:srgbClr val="FF0000"/>
              </a:solidFill>
              <a:sym typeface="Wingdings" pitchFamily="2" charset="2"/>
            </a:endParaRPr>
          </a:p>
          <a:p>
            <a:pPr algn="l"/>
            <a:endParaRPr lang="en-US" sz="1800" dirty="0">
              <a:solidFill>
                <a:srgbClr val="FF0000"/>
              </a:solidFill>
            </a:endParaRP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FF0000"/>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59</a:t>
            </a:fld>
            <a:endParaRPr lang="en-US" sz="1400" b="0" i="0" smtClean="0"/>
          </a:p>
        </p:txBody>
      </p:sp>
    </p:spTree>
    <p:extLst>
      <p:ext uri="{BB962C8B-B14F-4D97-AF65-F5344CB8AC3E}">
        <p14:creationId xmlns:p14="http://schemas.microsoft.com/office/powerpoint/2010/main" val="659103759"/>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57200" y="228600"/>
            <a:ext cx="8483600" cy="1143000"/>
          </a:xfrm>
          <a:noFill/>
        </p:spPr>
        <p:txBody>
          <a:bodyPr/>
          <a:lstStyle/>
          <a:p>
            <a:pPr algn="ctr"/>
            <a:r>
              <a:rPr lang="en-US" sz="2800" b="1" smtClean="0"/>
              <a:t>Outline</a:t>
            </a:r>
            <a:endParaRPr lang="en-US" sz="2800" smtClean="0"/>
          </a:p>
        </p:txBody>
      </p:sp>
      <p:sp>
        <p:nvSpPr>
          <p:cNvPr id="13315" name="Rectangle 3"/>
          <p:cNvSpPr>
            <a:spLocks noGrp="1" noChangeArrowheads="1"/>
          </p:cNvSpPr>
          <p:nvPr>
            <p:ph type="subTitle" idx="1"/>
          </p:nvPr>
        </p:nvSpPr>
        <p:spPr>
          <a:xfrm>
            <a:off x="304800" y="1600200"/>
            <a:ext cx="8382000" cy="4648200"/>
          </a:xfrm>
          <a:noFill/>
        </p:spPr>
        <p:txBody>
          <a:bodyPr/>
          <a:lstStyle/>
          <a:p>
            <a:pPr marL="342900" indent="-342900" algn="l">
              <a:spcBef>
                <a:spcPct val="0"/>
              </a:spcBef>
              <a:buFontTx/>
              <a:buChar char="•"/>
            </a:pPr>
            <a:r>
              <a:rPr lang="en-US" sz="1800" dirty="0" smtClean="0">
                <a:solidFill>
                  <a:srgbClr val="FF0000"/>
                </a:solidFill>
              </a:rPr>
              <a:t>Framing and Party Competition (Hypotheses)</a:t>
            </a: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r>
              <a:rPr lang="en-US" sz="1800" dirty="0" smtClean="0">
                <a:solidFill>
                  <a:srgbClr val="FF0000"/>
                </a:solidFill>
              </a:rPr>
              <a:t>Experimental Test of Elite Partisan Polarization and Framing</a:t>
            </a: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r>
              <a:rPr lang="en-US" sz="1800" dirty="0" smtClean="0">
                <a:solidFill>
                  <a:srgbClr val="FF0000"/>
                </a:solidFill>
                <a:sym typeface="Wingdings" pitchFamily="2" charset="2"/>
              </a:rPr>
              <a:t>Results </a:t>
            </a:r>
          </a:p>
          <a:p>
            <a:pPr marL="342900" indent="-342900" algn="l">
              <a:spcBef>
                <a:spcPct val="0"/>
              </a:spcBef>
              <a:buFontTx/>
              <a:buChar char="•"/>
            </a:pPr>
            <a:endParaRPr lang="en-US" sz="1800" dirty="0" smtClean="0">
              <a:solidFill>
                <a:srgbClr val="FF0000"/>
              </a:solidFill>
              <a:sym typeface="Wingdings" pitchFamily="2" charset="2"/>
            </a:endParaRPr>
          </a:p>
          <a:p>
            <a:pPr marL="342900" indent="-342900" algn="l">
              <a:spcBef>
                <a:spcPct val="0"/>
              </a:spcBef>
              <a:buFontTx/>
              <a:buChar char="•"/>
            </a:pPr>
            <a:endParaRPr lang="en-US" sz="1800" dirty="0" smtClean="0">
              <a:solidFill>
                <a:srgbClr val="FF0000"/>
              </a:solidFill>
              <a:sym typeface="Wingdings" pitchFamily="2" charset="2"/>
            </a:endParaRPr>
          </a:p>
          <a:p>
            <a:pPr marL="342900" indent="-342900" algn="l">
              <a:spcBef>
                <a:spcPct val="0"/>
              </a:spcBef>
              <a:buFontTx/>
              <a:buChar char="•"/>
            </a:pPr>
            <a:r>
              <a:rPr lang="en-US" sz="1800" dirty="0" smtClean="0">
                <a:solidFill>
                  <a:srgbClr val="FF0000"/>
                </a:solidFill>
                <a:sym typeface="Wingdings" pitchFamily="2" charset="2"/>
              </a:rPr>
              <a:t>Conclusion / Implications</a:t>
            </a:r>
            <a:endParaRPr lang="en-US" sz="1800" dirty="0" smtClean="0">
              <a:solidFill>
                <a:schemeClr val="tx2"/>
              </a:solidFill>
            </a:endParaRPr>
          </a:p>
          <a:p>
            <a:pPr marL="342900" indent="-342900" algn="l">
              <a:spcBef>
                <a:spcPct val="0"/>
              </a:spcBef>
              <a:buFontTx/>
              <a:buChar char="•"/>
            </a:pPr>
            <a:endParaRPr lang="en-US" sz="1800" dirty="0" smtClean="0">
              <a:solidFill>
                <a:schemeClr val="tx2"/>
              </a:solidFill>
            </a:endParaRPr>
          </a:p>
          <a:p>
            <a:pPr marL="800100" lvl="1" indent="-342900" algn="l">
              <a:spcBef>
                <a:spcPct val="0"/>
              </a:spcBef>
              <a:buFontTx/>
              <a:buChar char="•"/>
            </a:pPr>
            <a:endParaRPr lang="en-US" sz="1800" dirty="0" smtClean="0">
              <a:solidFill>
                <a:schemeClr val="tx2"/>
              </a:solidFill>
            </a:endParaRPr>
          </a:p>
          <a:p>
            <a:pPr marL="800100" lvl="1" indent="-342900" algn="l">
              <a:spcBef>
                <a:spcPct val="0"/>
              </a:spcBef>
            </a:pPr>
            <a:endParaRPr lang="en-US" sz="1800" dirty="0" smtClean="0">
              <a:solidFill>
                <a:schemeClr val="tx2"/>
              </a:solidFill>
            </a:endParaRP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2DBDB4EF-BF4D-4743-8F6B-EEB88039D6C4}" type="slidenum">
              <a:rPr lang="en-US" sz="1400" b="0" i="0" smtClean="0"/>
              <a:pPr/>
              <a:t>6</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Summary</a:t>
            </a:r>
            <a:endParaRPr lang="en-US" sz="2800" dirty="0" smtClean="0"/>
          </a:p>
        </p:txBody>
      </p:sp>
      <p:sp>
        <p:nvSpPr>
          <p:cNvPr id="20483" name="Rectangle 3"/>
          <p:cNvSpPr>
            <a:spLocks noGrp="1" noChangeArrowheads="1"/>
          </p:cNvSpPr>
          <p:nvPr>
            <p:ph type="subTitle" idx="1"/>
          </p:nvPr>
        </p:nvSpPr>
        <p:spPr>
          <a:xfrm>
            <a:off x="228600" y="1524000"/>
            <a:ext cx="8229600" cy="4648200"/>
          </a:xfrm>
        </p:spPr>
        <p:txBody>
          <a:bodyPr/>
          <a:lstStyle/>
          <a:p>
            <a:pPr marL="285750" indent="-285750" algn="l">
              <a:buFont typeface="Arial" pitchFamily="34" charset="0"/>
              <a:buChar char="•"/>
            </a:pPr>
            <a:endParaRPr lang="en-US" sz="1800" dirty="0">
              <a:solidFill>
                <a:srgbClr val="FF0000"/>
              </a:solidFill>
            </a:endParaRPr>
          </a:p>
          <a:p>
            <a:pPr marL="285750" indent="-285750" algn="l">
              <a:buFont typeface="Arial" pitchFamily="34" charset="0"/>
              <a:buChar char="•"/>
            </a:pPr>
            <a:r>
              <a:rPr lang="en-US" sz="1800" dirty="0" smtClean="0">
                <a:solidFill>
                  <a:srgbClr val="FF0000"/>
                </a:solidFill>
              </a:rPr>
              <a:t>Perceived Polarization </a:t>
            </a:r>
            <a:r>
              <a:rPr lang="en-US" sz="1800" dirty="0">
                <a:solidFill>
                  <a:srgbClr val="FF0000"/>
                </a:solidFill>
              </a:rPr>
              <a:t>clearly plays a role in shaping how policy opinion formation works: it stimulates greater motivated reasoning</a:t>
            </a:r>
            <a:r>
              <a:rPr lang="en-US" sz="1800" dirty="0" smtClean="0">
                <a:solidFill>
                  <a:srgbClr val="FF0000"/>
                </a:solidFill>
              </a:rPr>
              <a:t>.</a:t>
            </a:r>
          </a:p>
          <a:p>
            <a:pPr algn="l"/>
            <a:endParaRPr lang="en-US" sz="1800" dirty="0" smtClean="0">
              <a:solidFill>
                <a:srgbClr val="FF0000"/>
              </a:solidFill>
            </a:endParaRPr>
          </a:p>
          <a:p>
            <a:pPr algn="l"/>
            <a:endParaRPr lang="en-US" sz="1800" dirty="0" smtClean="0">
              <a:solidFill>
                <a:srgbClr val="FF0000"/>
              </a:solidFill>
            </a:endParaRPr>
          </a:p>
          <a:p>
            <a:pPr algn="l"/>
            <a:endParaRPr lang="en-US" sz="1800" dirty="0" smtClean="0">
              <a:solidFill>
                <a:srgbClr val="FF0000"/>
              </a:solidFill>
            </a:endParaRPr>
          </a:p>
          <a:p>
            <a:pPr algn="l"/>
            <a:r>
              <a:rPr lang="en-US" sz="1800" i="1" dirty="0" smtClean="0">
                <a:solidFill>
                  <a:srgbClr val="FF0000"/>
                </a:solidFill>
              </a:rPr>
              <a:t>Note</a:t>
            </a:r>
            <a:r>
              <a:rPr lang="en-US" sz="1800" dirty="0" smtClean="0">
                <a:solidFill>
                  <a:srgbClr val="FF0000"/>
                </a:solidFill>
              </a:rPr>
              <a:t>: proper test for </a:t>
            </a:r>
            <a:r>
              <a:rPr lang="en-US" sz="1800" dirty="0" err="1" smtClean="0">
                <a:solidFill>
                  <a:srgbClr val="FF0000"/>
                </a:solidFill>
              </a:rPr>
              <a:t>hyp</a:t>
            </a:r>
            <a:r>
              <a:rPr lang="en-US" sz="1800" dirty="0" smtClean="0">
                <a:solidFill>
                  <a:srgbClr val="FF0000"/>
                </a:solidFill>
              </a:rPr>
              <a:t>. 5 compares low and high polarization condition changes and we largely find sig. changes across comparing just those conditions (always at least very close to sig.).</a:t>
            </a:r>
            <a:endParaRPr lang="en-US" sz="1800" dirty="0">
              <a:solidFill>
                <a:srgbClr val="FF0000"/>
              </a:solidFill>
            </a:endParaRPr>
          </a:p>
          <a:p>
            <a:pPr marL="914400" lvl="1" indent="-457200" algn="l">
              <a:spcBef>
                <a:spcPct val="0"/>
              </a:spcBef>
              <a:buFontTx/>
              <a:buChar char="•"/>
            </a:pPr>
            <a:endParaRPr lang="en-US" sz="1800" dirty="0">
              <a:solidFill>
                <a:srgbClr val="FF0000"/>
              </a:solidFill>
              <a:sym typeface="Wingdings" pitchFamily="2" charset="2"/>
            </a:endParaRPr>
          </a:p>
          <a:p>
            <a:pPr algn="l"/>
            <a:endParaRPr lang="en-US" sz="1800" dirty="0">
              <a:solidFill>
                <a:srgbClr val="FF0000"/>
              </a:solidFill>
            </a:endParaRP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FF0000"/>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60</a:t>
            </a:fld>
            <a:endParaRPr lang="en-US" sz="1400" b="0" i="0" smtClean="0"/>
          </a:p>
        </p:txBody>
      </p:sp>
    </p:spTree>
    <p:extLst>
      <p:ext uri="{BB962C8B-B14F-4D97-AF65-F5344CB8AC3E}">
        <p14:creationId xmlns:p14="http://schemas.microsoft.com/office/powerpoint/2010/main" val="1123701960"/>
      </p:ext>
    </p:extLst>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Frame Effectiveness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457200" indent="-457200" algn="l">
              <a:spcBef>
                <a:spcPct val="0"/>
              </a:spcBef>
              <a:buFontTx/>
              <a:buChar char="•"/>
            </a:pPr>
            <a:r>
              <a:rPr lang="en-US" sz="1800" dirty="0" smtClean="0">
                <a:solidFill>
                  <a:srgbClr val="FF0000"/>
                </a:solidFill>
                <a:sym typeface="Wingdings" pitchFamily="2" charset="2"/>
              </a:rPr>
              <a:t>Recall we predict that partisan cues should affect assessments of frame strength (</a:t>
            </a:r>
            <a:r>
              <a:rPr lang="en-US" sz="1800" dirty="0" err="1" smtClean="0">
                <a:solidFill>
                  <a:srgbClr val="FF0000"/>
                </a:solidFill>
                <a:sym typeface="Wingdings" pitchFamily="2" charset="2"/>
              </a:rPr>
              <a:t>hyp</a:t>
            </a:r>
            <a:r>
              <a:rPr lang="en-US" sz="1800" dirty="0" smtClean="0">
                <a:solidFill>
                  <a:srgbClr val="FF0000"/>
                </a:solidFill>
                <a:sym typeface="Wingdings" pitchFamily="2" charset="2"/>
              </a:rPr>
              <a:t>. 4 and 5).</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We do not explore if perceptions of strength mediate opinions (see Bullock and Ha, 2010).</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Simple summary of results </a:t>
            </a:r>
            <a:r>
              <a:rPr lang="en-US" sz="1800" dirty="0" smtClean="0">
                <a:solidFill>
                  <a:srgbClr val="FF0000"/>
                </a:solidFill>
                <a:sym typeface="Wingdings" pitchFamily="2" charset="2"/>
              </a:rPr>
              <a:t>(</a:t>
            </a:r>
            <a:r>
              <a:rPr lang="en-US" sz="1800" dirty="0" smtClean="0">
                <a:solidFill>
                  <a:srgbClr val="FF0000"/>
                </a:solidFill>
                <a:sym typeface="Wingdings" pitchFamily="2" charset="2"/>
              </a:rPr>
              <a:t>detailed results similar to overall opinion results and can present the tables with details in Q&amp;A if prefer).</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r>
              <a:rPr lang="en-US" sz="1800" dirty="0" smtClean="0">
                <a:solidFill>
                  <a:srgbClr val="FF0000"/>
                </a:solidFill>
                <a:sym typeface="Wingdings" pitchFamily="2" charset="2"/>
              </a:rPr>
              <a:t>Recall question asked to rate “effectiveness” of the frame in making an argument.</a:t>
            </a:r>
            <a:endParaRPr lang="en-US" sz="1800" dirty="0"/>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61</a:t>
            </a:fld>
            <a:endParaRPr lang="en-US" sz="1400" b="0" i="0" smtClean="0"/>
          </a:p>
        </p:txBody>
      </p:sp>
    </p:spTree>
    <p:extLst>
      <p:ext uri="{BB962C8B-B14F-4D97-AF65-F5344CB8AC3E}">
        <p14:creationId xmlns:p14="http://schemas.microsoft.com/office/powerpoint/2010/main" val="1059090000"/>
      </p:ext>
    </p:extLst>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Frame Effectiveness Summary </a:t>
            </a:r>
            <a:br>
              <a:rPr lang="en-US" sz="2800" b="1" dirty="0" smtClean="0">
                <a:sym typeface="Wingdings" pitchFamily="2" charset="2"/>
              </a:rPr>
            </a:br>
            <a:r>
              <a:rPr lang="en-US" sz="2800" b="1" dirty="0" smtClean="0">
                <a:sym typeface="Wingdings" pitchFamily="2" charset="2"/>
              </a:rPr>
              <a:t>(on both issues)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457200" indent="-457200" algn="l">
              <a:spcBef>
                <a:spcPct val="0"/>
              </a:spcBef>
              <a:buFontTx/>
              <a:buChar char="•"/>
            </a:pPr>
            <a:r>
              <a:rPr lang="en-US" sz="1800" dirty="0" smtClean="0">
                <a:solidFill>
                  <a:srgbClr val="3333FF"/>
                </a:solidFill>
                <a:sym typeface="Wingdings" pitchFamily="2" charset="2"/>
              </a:rPr>
              <a:t>With no party cues/polarization </a:t>
            </a:r>
            <a:r>
              <a:rPr lang="en-US" sz="1800" dirty="0" smtClean="0">
                <a:solidFill>
                  <a:srgbClr val="FF0000"/>
                </a:solidFill>
                <a:sym typeface="Wingdings" pitchFamily="2" charset="2"/>
              </a:rPr>
              <a:t> strong frames are nearly always seen as significantly more effective than weak frames (and equal strength pro/con frames as equally effective), regardless of party. Analogous to overall opinion result.</a:t>
            </a:r>
          </a:p>
          <a:p>
            <a:pPr marL="457200"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800" b="0" i="0" smtClean="0"/>
              <a:pPr/>
              <a:t>62</a:t>
            </a:fld>
            <a:endParaRPr lang="en-US" sz="1800" b="0" i="0" smtClean="0"/>
          </a:p>
        </p:txBody>
      </p:sp>
    </p:spTree>
    <p:extLst>
      <p:ext uri="{BB962C8B-B14F-4D97-AF65-F5344CB8AC3E}">
        <p14:creationId xmlns:p14="http://schemas.microsoft.com/office/powerpoint/2010/main" val="1487864914"/>
      </p:ext>
    </p:extLst>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Frame Effectiveness Summary </a:t>
            </a:r>
            <a:br>
              <a:rPr lang="en-US" sz="2800" b="1" dirty="0" smtClean="0">
                <a:sym typeface="Wingdings" pitchFamily="2" charset="2"/>
              </a:rPr>
            </a:br>
            <a:r>
              <a:rPr lang="en-US" sz="2800" b="1" dirty="0" smtClean="0">
                <a:sym typeface="Wingdings" pitchFamily="2" charset="2"/>
              </a:rPr>
              <a:t>(on both issues)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r>
              <a:rPr lang="en-US" sz="1800" dirty="0" smtClean="0">
                <a:solidFill>
                  <a:srgbClr val="3333FF"/>
                </a:solidFill>
                <a:sym typeface="Wingdings" pitchFamily="2" charset="2"/>
              </a:rPr>
              <a:t>With party cues and low polarization </a:t>
            </a:r>
            <a:r>
              <a:rPr lang="en-US" sz="1800" dirty="0" smtClean="0">
                <a:solidFill>
                  <a:srgbClr val="FF0000"/>
                </a:solidFill>
                <a:sym typeface="Wingdings" pitchFamily="2" charset="2"/>
              </a:rPr>
              <a:t> when the frames differ in strength, partisans nearly always ignore the cue and rate the stronger frame as more effective regardless of party.</a:t>
            </a: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When frames are equal strength and low polarization, there is a stronger tendency to follow party cues  more MR (similar to overall opinion).</a:t>
            </a: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800" b="0" i="0" smtClean="0"/>
              <a:pPr/>
              <a:t>63</a:t>
            </a:fld>
            <a:endParaRPr lang="en-US" sz="1800" b="0" i="0" smtClean="0"/>
          </a:p>
        </p:txBody>
      </p:sp>
    </p:spTree>
    <p:extLst>
      <p:ext uri="{BB962C8B-B14F-4D97-AF65-F5344CB8AC3E}">
        <p14:creationId xmlns:p14="http://schemas.microsoft.com/office/powerpoint/2010/main" val="409559403"/>
      </p:ext>
    </p:extLst>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Frame Effectiveness Summary </a:t>
            </a:r>
            <a:br>
              <a:rPr lang="en-US" sz="2800" b="1" dirty="0" smtClean="0">
                <a:sym typeface="Wingdings" pitchFamily="2" charset="2"/>
              </a:rPr>
            </a:br>
            <a:r>
              <a:rPr lang="en-US" sz="2800" b="1" dirty="0" smtClean="0">
                <a:sym typeface="Wingdings" pitchFamily="2" charset="2"/>
              </a:rPr>
              <a:t>(on both issues)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3333FF"/>
                </a:solidFill>
                <a:sym typeface="Wingdings" pitchFamily="2" charset="2"/>
              </a:rPr>
              <a:t>With party cues and high polarization </a:t>
            </a:r>
            <a:r>
              <a:rPr lang="en-US" sz="1800" dirty="0" smtClean="0">
                <a:solidFill>
                  <a:srgbClr val="FF0000"/>
                </a:solidFill>
                <a:sym typeface="Wingdings" pitchFamily="2" charset="2"/>
              </a:rPr>
              <a:t>partisans always evaluate the frames endorsed by their party as significantly stronger, regardless of issue or party. We see a complete flip in effectiveness evaluations compared to no cue conditions </a:t>
            </a: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smtClean="0">
              <a:solidFill>
                <a:srgbClr val="FF0000"/>
              </a:solidFill>
              <a:sym typeface="Wingdings" pitchFamily="2" charset="2"/>
            </a:endParaRPr>
          </a:p>
          <a:p>
            <a:pPr marL="1371600" lvl="2" indent="-457200" algn="l">
              <a:spcBef>
                <a:spcPct val="0"/>
              </a:spcBef>
              <a:buFontTx/>
              <a:buChar char="•"/>
            </a:pPr>
            <a:r>
              <a:rPr lang="en-US" sz="1800" dirty="0" smtClean="0">
                <a:solidFill>
                  <a:srgbClr val="FF0000"/>
                </a:solidFill>
                <a:sym typeface="Wingdings" pitchFamily="2" charset="2"/>
              </a:rPr>
              <a:t>This is true for both pro and con frames. (Comparisons between low and high polarization conditions = formal test of </a:t>
            </a:r>
            <a:r>
              <a:rPr lang="en-US" sz="1800" dirty="0" err="1" smtClean="0">
                <a:solidFill>
                  <a:srgbClr val="FF0000"/>
                </a:solidFill>
                <a:sym typeface="Wingdings" pitchFamily="2" charset="2"/>
              </a:rPr>
              <a:t>hyp</a:t>
            </a:r>
            <a:r>
              <a:rPr lang="en-US" sz="1800" dirty="0" smtClean="0">
                <a:solidFill>
                  <a:srgbClr val="FF0000"/>
                </a:solidFill>
                <a:sym typeface="Wingdings" pitchFamily="2" charset="2"/>
              </a:rPr>
              <a:t> 5  largely supportive but not completely supportive results).</a:t>
            </a: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smtClean="0">
              <a:solidFill>
                <a:srgbClr val="FF0000"/>
              </a:solidFill>
              <a:sym typeface="Wingdings" pitchFamily="2" charset="2"/>
            </a:endParaRP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r>
              <a:rPr lang="en-US" sz="1800" dirty="0" smtClean="0">
                <a:solidFill>
                  <a:srgbClr val="FF0000"/>
                </a:solidFill>
                <a:sym typeface="Wingdings" pitchFamily="2" charset="2"/>
              </a:rPr>
              <a:t>Again, specific results available during Q&amp;A.</a:t>
            </a:r>
          </a:p>
          <a:p>
            <a:pPr marL="914400" lvl="1" indent="-457200" algn="l">
              <a:spcBef>
                <a:spcPct val="0"/>
              </a:spcBef>
              <a:buFontTx/>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64</a:t>
            </a:fld>
            <a:endParaRPr lang="en-US" sz="1400" b="0" i="0" smtClean="0"/>
          </a:p>
        </p:txBody>
      </p:sp>
    </p:spTree>
    <p:extLst>
      <p:ext uri="{BB962C8B-B14F-4D97-AF65-F5344CB8AC3E}">
        <p14:creationId xmlns:p14="http://schemas.microsoft.com/office/powerpoint/2010/main" val="1363362255"/>
      </p:ext>
    </p:extLst>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Opinion Importance</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indent="-285750" algn="l">
              <a:buFont typeface="Arial" pitchFamily="34" charset="0"/>
              <a:buChar char="•"/>
            </a:pPr>
            <a:r>
              <a:rPr lang="en-US" sz="1800" dirty="0" smtClean="0">
                <a:solidFill>
                  <a:srgbClr val="3333FF"/>
                </a:solidFill>
              </a:rPr>
              <a:t>Hypothesis </a:t>
            </a:r>
            <a:r>
              <a:rPr lang="en-US" sz="1800" dirty="0">
                <a:solidFill>
                  <a:srgbClr val="3333FF"/>
                </a:solidFill>
              </a:rPr>
              <a:t>6</a:t>
            </a:r>
            <a:r>
              <a:rPr lang="en-US" sz="1800" dirty="0">
                <a:solidFill>
                  <a:srgbClr val="FF0000"/>
                </a:solidFill>
              </a:rPr>
              <a:t>: Partisans will view their opinions as increasingly important when receiving a frame with their partisan sponsor (versus a frame without their partisan sponsor), and even more </a:t>
            </a:r>
            <a:r>
              <a:rPr lang="en-US" sz="1800" dirty="0" smtClean="0">
                <a:solidFill>
                  <a:srgbClr val="FF0000"/>
                </a:solidFill>
              </a:rPr>
              <a:t>so in </a:t>
            </a:r>
            <a:r>
              <a:rPr lang="en-US" sz="1800" dirty="0">
                <a:solidFill>
                  <a:srgbClr val="FF0000"/>
                </a:solidFill>
              </a:rPr>
              <a:t>polarized conditions (based </a:t>
            </a:r>
            <a:r>
              <a:rPr lang="en-US" sz="1800" dirty="0" smtClean="0">
                <a:solidFill>
                  <a:srgbClr val="FF0000"/>
                </a:solidFill>
              </a:rPr>
              <a:t>on greater availability of </a:t>
            </a:r>
            <a:r>
              <a:rPr lang="en-US" sz="1800" dirty="0">
                <a:solidFill>
                  <a:srgbClr val="FF0000"/>
                </a:solidFill>
              </a:rPr>
              <a:t>consistent information</a:t>
            </a:r>
            <a:r>
              <a:rPr lang="en-US" sz="1800" dirty="0" smtClean="0">
                <a:solidFill>
                  <a:srgbClr val="FF0000"/>
                </a:solidFill>
              </a:rPr>
              <a:t>).</a:t>
            </a:r>
          </a:p>
          <a:p>
            <a:pPr marL="285750" indent="-285750" algn="l">
              <a:buFont typeface="Arial" pitchFamily="34" charset="0"/>
              <a:buChar char="•"/>
            </a:pPr>
            <a:endParaRPr lang="en-US" sz="1800" dirty="0" smtClean="0">
              <a:solidFill>
                <a:srgbClr val="FF0000"/>
              </a:solidFill>
              <a:sym typeface="Wingdings" pitchFamily="2" charset="2"/>
            </a:endParaRPr>
          </a:p>
          <a:p>
            <a:pPr marL="285750" indent="-285750" algn="l">
              <a:buFont typeface="Arial" pitchFamily="34" charset="0"/>
              <a:buChar char="•"/>
            </a:pPr>
            <a:endParaRPr lang="en-US" sz="1800" dirty="0">
              <a:solidFill>
                <a:srgbClr val="FF0000"/>
              </a:solidFill>
              <a:sym typeface="Wingdings" pitchFamily="2" charset="2"/>
            </a:endParaRPr>
          </a:p>
          <a:p>
            <a:pPr marL="285750" indent="-285750" algn="l">
              <a:buFont typeface="Arial" pitchFamily="34" charset="0"/>
              <a:buChar char="•"/>
            </a:pPr>
            <a:r>
              <a:rPr lang="en-US" sz="1800" dirty="0" smtClean="0">
                <a:solidFill>
                  <a:srgbClr val="FF0000"/>
                </a:solidFill>
                <a:sym typeface="Wingdings" pitchFamily="2" charset="2"/>
              </a:rPr>
              <a:t>7-point scale asking for the importance attached to each attitude.</a:t>
            </a:r>
          </a:p>
          <a:p>
            <a:pPr marL="285750" indent="-285750" algn="l">
              <a:buFont typeface="Arial" pitchFamily="34" charset="0"/>
              <a:buChar char="•"/>
            </a:pPr>
            <a:endParaRPr lang="en-US" sz="1800" dirty="0" smtClean="0">
              <a:solidFill>
                <a:srgbClr val="FF0000"/>
              </a:solidFill>
              <a:sym typeface="Wingdings" pitchFamily="2" charset="2"/>
            </a:endParaRPr>
          </a:p>
          <a:p>
            <a:pPr marL="285750" indent="-285750" algn="l">
              <a:buFont typeface="Arial" pitchFamily="34" charset="0"/>
              <a:buChar char="•"/>
            </a:pP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65</a:t>
            </a:fld>
            <a:endParaRPr lang="en-US" sz="1400" b="0" i="0" smtClean="0"/>
          </a:p>
        </p:txBody>
      </p:sp>
    </p:spTree>
    <p:extLst>
      <p:ext uri="{BB962C8B-B14F-4D97-AF65-F5344CB8AC3E}">
        <p14:creationId xmlns:p14="http://schemas.microsoft.com/office/powerpoint/2010/main" val="3468607334"/>
      </p:ext>
    </p:extLst>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Opinion Importance</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285750" indent="-285750" algn="l">
              <a:buFont typeface="Arial" pitchFamily="34" charset="0"/>
              <a:buChar char="•"/>
            </a:pPr>
            <a:endParaRPr lang="en-US" sz="1800" dirty="0">
              <a:solidFill>
                <a:srgbClr val="FF0000"/>
              </a:solidFill>
              <a:sym typeface="Wingdings" pitchFamily="2" charset="2"/>
            </a:endParaRPr>
          </a:p>
          <a:p>
            <a:pPr marL="285750" indent="-285750" algn="l">
              <a:buFont typeface="Arial" pitchFamily="34" charset="0"/>
              <a:buChar char="•"/>
            </a:pPr>
            <a:r>
              <a:rPr lang="en-US" sz="1800" dirty="0" smtClean="0">
                <a:solidFill>
                  <a:srgbClr val="FF0000"/>
                </a:solidFill>
                <a:sym typeface="Wingdings" pitchFamily="2" charset="2"/>
              </a:rPr>
              <a:t>Use control group as baseline – does importance increase when partisan cues are added?  Does it increase even more under conditions of polarization?</a:t>
            </a:r>
          </a:p>
          <a:p>
            <a:pPr marL="285750" indent="-285750" algn="l">
              <a:buFont typeface="Arial" pitchFamily="34" charset="0"/>
              <a:buChar char="•"/>
            </a:pPr>
            <a:endParaRPr lang="en-US" sz="1800" dirty="0" smtClean="0">
              <a:solidFill>
                <a:srgbClr val="FF0000"/>
              </a:solidFill>
              <a:sym typeface="Wingdings" pitchFamily="2" charset="2"/>
            </a:endParaRPr>
          </a:p>
          <a:p>
            <a:pPr marL="285750" indent="-285750" algn="l">
              <a:buFont typeface="Arial" pitchFamily="34" charset="0"/>
              <a:buChar char="•"/>
            </a:pPr>
            <a:endParaRPr lang="en-US" sz="1800" dirty="0">
              <a:solidFill>
                <a:srgbClr val="FF0000"/>
              </a:solidFill>
              <a:sym typeface="Wingdings" pitchFamily="2" charset="2"/>
            </a:endParaRPr>
          </a:p>
          <a:p>
            <a:pPr marL="285750" indent="-285750" algn="l">
              <a:buFont typeface="Arial" pitchFamily="34" charset="0"/>
              <a:buChar char="•"/>
            </a:pPr>
            <a:r>
              <a:rPr lang="en-US" sz="1800" dirty="0" smtClean="0">
                <a:solidFill>
                  <a:srgbClr val="FF0000"/>
                </a:solidFill>
                <a:sym typeface="Wingdings" pitchFamily="2" charset="2"/>
              </a:rPr>
              <a:t>Present results by exploring % change relative to the control for each condition, partisan average.</a:t>
            </a:r>
            <a:endParaRPr lang="en-US" sz="1800" dirty="0">
              <a:solidFill>
                <a:srgbClr val="FF0000"/>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66</a:t>
            </a:fld>
            <a:endParaRPr lang="en-US" sz="1400" b="0" i="0" smtClean="0"/>
          </a:p>
        </p:txBody>
      </p:sp>
    </p:spTree>
    <p:extLst>
      <p:ext uri="{BB962C8B-B14F-4D97-AF65-F5344CB8AC3E}">
        <p14:creationId xmlns:p14="http://schemas.microsoft.com/office/powerpoint/2010/main" val="3720267747"/>
      </p:ext>
    </p:extLst>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Drilling Opinion Importance</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67</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76652675"/>
              </p:ext>
            </p:extLst>
          </p:nvPr>
        </p:nvGraphicFramePr>
        <p:xfrm>
          <a:off x="1473200" y="1447800"/>
          <a:ext cx="6197600" cy="5410200"/>
        </p:xfrm>
        <a:graphic>
          <a:graphicData uri="http://schemas.openxmlformats.org/presentationml/2006/ole">
            <mc:AlternateContent xmlns:mc="http://schemas.openxmlformats.org/markup-compatibility/2006">
              <mc:Choice xmlns:v="urn:schemas-microsoft-com:vml" Requires="v">
                <p:oleObj spid="_x0000_s51241" name="Document" r:id="rId4" imgW="6316796" imgH="6050111" progId="Word.Document.12">
                  <p:embed/>
                </p:oleObj>
              </mc:Choice>
              <mc:Fallback>
                <p:oleObj name="Document" r:id="rId4" imgW="6316796" imgH="6050111" progId="Word.Document.12">
                  <p:embed/>
                  <p:pic>
                    <p:nvPicPr>
                      <p:cNvPr id="0" name=""/>
                      <p:cNvPicPr/>
                      <p:nvPr/>
                    </p:nvPicPr>
                    <p:blipFill>
                      <a:blip r:embed="rId5"/>
                      <a:stretch>
                        <a:fillRect/>
                      </a:stretch>
                    </p:blipFill>
                    <p:spPr>
                      <a:xfrm>
                        <a:off x="1473200" y="1447800"/>
                        <a:ext cx="6197600" cy="5410200"/>
                      </a:xfrm>
                      <a:prstGeom prst="rect">
                        <a:avLst/>
                      </a:prstGeom>
                    </p:spPr>
                  </p:pic>
                </p:oleObj>
              </mc:Fallback>
            </mc:AlternateContent>
          </a:graphicData>
        </a:graphic>
      </p:graphicFrame>
      <p:sp>
        <p:nvSpPr>
          <p:cNvPr id="6" name="Rectangle 3"/>
          <p:cNvSpPr txBox="1">
            <a:spLocks noChangeArrowheads="1"/>
          </p:cNvSpPr>
          <p:nvPr/>
        </p:nvSpPr>
        <p:spPr bwMode="auto">
          <a:xfrm>
            <a:off x="0" y="5562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endParaRPr lang="en-US" sz="1800" b="0" dirty="0" smtClean="0">
              <a:solidFill>
                <a:srgbClr val="FF0000"/>
              </a:solidFill>
              <a:sym typeface="Wingdings" pitchFamily="2" charset="2"/>
            </a:endParaRPr>
          </a:p>
          <a:p>
            <a:pPr marL="457200" indent="-457200" algn="l">
              <a:spcBef>
                <a:spcPct val="0"/>
              </a:spcBef>
              <a:buFontTx/>
              <a:buChar char="•"/>
            </a:pPr>
            <a:r>
              <a:rPr lang="en-US" sz="1800" b="0" i="0" dirty="0" smtClean="0">
                <a:solidFill>
                  <a:srgbClr val="FF0000"/>
                </a:solidFill>
                <a:sym typeface="Wingdings" pitchFamily="2" charset="2"/>
              </a:rPr>
              <a:t>Without polarization (even with party cues) we see increased importance in only two cases. But with polarization, we see dramatic increases in all cases (by over 13%).</a:t>
            </a:r>
            <a:endParaRPr lang="en-US" sz="1800" b="0" dirty="0" smtClean="0">
              <a:solidFill>
                <a:srgbClr val="FF0000"/>
              </a:solidFill>
              <a:sym typeface="Wingdings" pitchFamily="2" charset="2"/>
            </a:endParaRPr>
          </a:p>
        </p:txBody>
      </p:sp>
    </p:spTree>
    <p:extLst>
      <p:ext uri="{BB962C8B-B14F-4D97-AF65-F5344CB8AC3E}">
        <p14:creationId xmlns:p14="http://schemas.microsoft.com/office/powerpoint/2010/main" val="2860036370"/>
      </p:ext>
    </p:extLst>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DREAM Opinion Importance</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68</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616604137"/>
              </p:ext>
            </p:extLst>
          </p:nvPr>
        </p:nvGraphicFramePr>
        <p:xfrm>
          <a:off x="1481138" y="1379538"/>
          <a:ext cx="6138862" cy="5170033"/>
        </p:xfrm>
        <a:graphic>
          <a:graphicData uri="http://schemas.openxmlformats.org/presentationml/2006/ole">
            <mc:AlternateContent xmlns:mc="http://schemas.openxmlformats.org/markup-compatibility/2006">
              <mc:Choice xmlns:v="urn:schemas-microsoft-com:vml" Requires="v">
                <p:oleObj spid="_x0000_s52263" name="Document" r:id="rId4" imgW="6316796" imgH="6048312" progId="Word.Document.12">
                  <p:embed/>
                </p:oleObj>
              </mc:Choice>
              <mc:Fallback>
                <p:oleObj name="Document" r:id="rId4" imgW="6316796" imgH="6048312" progId="Word.Document.12">
                  <p:embed/>
                  <p:pic>
                    <p:nvPicPr>
                      <p:cNvPr id="0" name=""/>
                      <p:cNvPicPr/>
                      <p:nvPr/>
                    </p:nvPicPr>
                    <p:blipFill>
                      <a:blip r:embed="rId5"/>
                      <a:stretch>
                        <a:fillRect/>
                      </a:stretch>
                    </p:blipFill>
                    <p:spPr>
                      <a:xfrm>
                        <a:off x="1481138" y="1379538"/>
                        <a:ext cx="6138862" cy="5170033"/>
                      </a:xfrm>
                      <a:prstGeom prst="rect">
                        <a:avLst/>
                      </a:prstGeom>
                    </p:spPr>
                  </p:pic>
                </p:oleObj>
              </mc:Fallback>
            </mc:AlternateContent>
          </a:graphicData>
        </a:graphic>
      </p:graphicFrame>
      <p:sp>
        <p:nvSpPr>
          <p:cNvPr id="6" name="Rectangle 3"/>
          <p:cNvSpPr txBox="1">
            <a:spLocks noChangeArrowheads="1"/>
          </p:cNvSpPr>
          <p:nvPr/>
        </p:nvSpPr>
        <p:spPr bwMode="auto">
          <a:xfrm>
            <a:off x="428171" y="5587999"/>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7" name="Rectangle 3"/>
          <p:cNvSpPr txBox="1">
            <a:spLocks noChangeArrowheads="1"/>
          </p:cNvSpPr>
          <p:nvPr/>
        </p:nvSpPr>
        <p:spPr bwMode="auto">
          <a:xfrm>
            <a:off x="0" y="5791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r>
              <a:rPr lang="en-US" sz="1800" b="0" i="0" dirty="0" smtClean="0">
                <a:solidFill>
                  <a:srgbClr val="FF0000"/>
                </a:solidFill>
                <a:sym typeface="Wingdings" pitchFamily="2" charset="2"/>
              </a:rPr>
              <a:t>Without polarization (even with party cues) we see no increased importance (although marginal in condition 8 Dems). But with polarization, we see dramatic increases in all cases (by over 12%).</a:t>
            </a:r>
            <a:endParaRPr lang="en-US" sz="1800" b="0" dirty="0" smtClean="0">
              <a:solidFill>
                <a:srgbClr val="FF0000"/>
              </a:solidFill>
              <a:sym typeface="Wingdings" pitchFamily="2" charset="2"/>
            </a:endParaRPr>
          </a:p>
        </p:txBody>
      </p:sp>
    </p:spTree>
    <p:extLst>
      <p:ext uri="{BB962C8B-B14F-4D97-AF65-F5344CB8AC3E}">
        <p14:creationId xmlns:p14="http://schemas.microsoft.com/office/powerpoint/2010/main" val="697596490"/>
      </p:ext>
    </p:extLst>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Implications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800100" lvl="1" indent="-342900" algn="l">
              <a:spcBef>
                <a:spcPct val="0"/>
              </a:spcBef>
              <a:buFontTx/>
              <a:buChar char="•"/>
            </a:pPr>
            <a:r>
              <a:rPr lang="en-US" sz="1800" dirty="0" smtClean="0">
                <a:solidFill>
                  <a:srgbClr val="FF0000"/>
                </a:solidFill>
                <a:sym typeface="Wingdings" pitchFamily="2" charset="2"/>
              </a:rPr>
              <a:t>Clearly, a </a:t>
            </a:r>
            <a:r>
              <a:rPr lang="en-US" sz="1800" dirty="0" smtClean="0">
                <a:solidFill>
                  <a:srgbClr val="FF0000"/>
                </a:solidFill>
                <a:sym typeface="Wingdings" pitchFamily="2" charset="2"/>
              </a:rPr>
              <a:t>perceived polarized </a:t>
            </a:r>
            <a:r>
              <a:rPr lang="en-US" sz="1800" dirty="0" smtClean="0">
                <a:solidFill>
                  <a:srgbClr val="FF0000"/>
                </a:solidFill>
                <a:sym typeface="Wingdings" pitchFamily="2" charset="2"/>
              </a:rPr>
              <a:t>environment </a:t>
            </a:r>
            <a:r>
              <a:rPr lang="en-US" sz="1800" dirty="0" smtClean="0">
                <a:solidFill>
                  <a:srgbClr val="FF0000"/>
                </a:solidFill>
                <a:sym typeface="Wingdings" pitchFamily="2" charset="2"/>
              </a:rPr>
              <a:t>leads individuals </a:t>
            </a:r>
            <a:r>
              <a:rPr lang="en-US" sz="1800" dirty="0" smtClean="0">
                <a:solidFill>
                  <a:srgbClr val="FF0000"/>
                </a:solidFill>
                <a:sym typeface="Wingdings" pitchFamily="2" charset="2"/>
              </a:rPr>
              <a:t>to engage in MR and increases the confidence they have/importance they see in their opinions.</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Thus, not only does elite polarization decrease reliance on substance (otherwise “perceived” as strong), but it affects importance, which in turn has been shown to drive willingness to persuade, take action, over confidence, etc. (</a:t>
            </a:r>
            <a:r>
              <a:rPr lang="en-US" sz="1800" dirty="0" err="1" smtClean="0">
                <a:solidFill>
                  <a:srgbClr val="FF0000"/>
                </a:solidFill>
                <a:sym typeface="Wingdings" pitchFamily="2" charset="2"/>
              </a:rPr>
              <a:t>Visser</a:t>
            </a:r>
            <a:r>
              <a:rPr lang="en-US" sz="1800" dirty="0" smtClean="0">
                <a:solidFill>
                  <a:srgbClr val="FF0000"/>
                </a:solidFill>
                <a:sym typeface="Wingdings" pitchFamily="2" charset="2"/>
              </a:rPr>
              <a:t> et al., 2006). </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This also may generate stability in political partisan identification (Johnson and Fowler, 2011).</a:t>
            </a: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69</a:t>
            </a:fld>
            <a:endParaRPr lang="en-US" sz="1400" b="0" i="0" smtClean="0"/>
          </a:p>
        </p:txBody>
      </p:sp>
    </p:spTree>
    <p:extLst>
      <p:ext uri="{BB962C8B-B14F-4D97-AF65-F5344CB8AC3E}">
        <p14:creationId xmlns:p14="http://schemas.microsoft.com/office/powerpoint/2010/main" val="1284133274"/>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228600"/>
            <a:ext cx="8483600" cy="1143000"/>
          </a:xfrm>
          <a:noFill/>
        </p:spPr>
        <p:txBody>
          <a:bodyPr/>
          <a:lstStyle/>
          <a:p>
            <a:pPr algn="ctr"/>
            <a:r>
              <a:rPr lang="en-US" sz="2800" b="1" dirty="0" smtClean="0"/>
              <a:t>Framing and Party Competition</a:t>
            </a:r>
            <a:endParaRPr lang="en-US" sz="2800" dirty="0" smtClean="0"/>
          </a:p>
        </p:txBody>
      </p:sp>
      <p:sp>
        <p:nvSpPr>
          <p:cNvPr id="15363" name="Rectangle 3"/>
          <p:cNvSpPr>
            <a:spLocks noGrp="1" noChangeArrowheads="1"/>
          </p:cNvSpPr>
          <p:nvPr>
            <p:ph type="subTitle" idx="1"/>
          </p:nvPr>
        </p:nvSpPr>
        <p:spPr>
          <a:xfrm>
            <a:off x="457200" y="1600200"/>
            <a:ext cx="8077200" cy="4648200"/>
          </a:xfrm>
          <a:noFill/>
        </p:spPr>
        <p:txBody>
          <a:bodyPr/>
          <a:lstStyle/>
          <a:p>
            <a:pPr marL="342900" indent="-342900" algn="l">
              <a:spcBef>
                <a:spcPct val="0"/>
              </a:spcBef>
              <a:buFontTx/>
              <a:buChar char="•"/>
            </a:pPr>
            <a:r>
              <a:rPr lang="en-US" sz="1800" dirty="0" smtClean="0">
                <a:solidFill>
                  <a:schemeClr val="tx2"/>
                </a:solidFill>
              </a:rPr>
              <a:t> </a:t>
            </a:r>
            <a:r>
              <a:rPr lang="en-US" sz="1800" dirty="0" smtClean="0">
                <a:solidFill>
                  <a:srgbClr val="9234DB"/>
                </a:solidFill>
              </a:rPr>
              <a:t>Our approach: </a:t>
            </a:r>
            <a:r>
              <a:rPr lang="en-US" sz="1800" dirty="0" smtClean="0">
                <a:solidFill>
                  <a:srgbClr val="FF0000"/>
                </a:solidFill>
              </a:rPr>
              <a:t> compare decisions that citizens reach in the presence of varying levels of perceived elite polarization, all else constant (on average = using an experiment).</a:t>
            </a: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r>
              <a:rPr lang="en-US" sz="1800" dirty="0" smtClean="0">
                <a:solidFill>
                  <a:srgbClr val="FF0000"/>
                </a:solidFill>
              </a:rPr>
              <a:t>Do opinions formed under conditions of perceived elite polarization differ from ones sans polarization?</a:t>
            </a: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endParaRPr lang="en-US" sz="1800" dirty="0" smtClean="0">
              <a:solidFill>
                <a:schemeClr val="tx2"/>
              </a:solidFill>
            </a:endParaRPr>
          </a:p>
          <a:p>
            <a:pPr marL="342900" indent="-342900" algn="l">
              <a:spcBef>
                <a:spcPct val="0"/>
              </a:spcBef>
            </a:pPr>
            <a:endParaRPr lang="en-US" sz="1800" dirty="0" smtClean="0">
              <a:solidFill>
                <a:schemeClr val="tx2"/>
              </a:solidFill>
            </a:endParaRP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C9D42FFB-156B-42DA-984D-158209CB0678}" type="slidenum">
              <a:rPr lang="en-US" sz="1400" b="0" i="0" smtClean="0"/>
              <a:pPr/>
              <a:t>7</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Conclusions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800100" lvl="1" indent="-342900" algn="l">
              <a:spcBef>
                <a:spcPct val="0"/>
              </a:spcBef>
              <a:buFontTx/>
              <a:buChar char="•"/>
            </a:pPr>
            <a:r>
              <a:rPr lang="en-US" sz="1800" dirty="0" smtClean="0">
                <a:solidFill>
                  <a:srgbClr val="3333FF"/>
                </a:solidFill>
                <a:sym typeface="Wingdings" pitchFamily="2" charset="2"/>
              </a:rPr>
              <a:t>In the absence of party references</a:t>
            </a:r>
            <a:r>
              <a:rPr lang="en-US" sz="1800" dirty="0" smtClean="0">
                <a:solidFill>
                  <a:srgbClr val="FF0000"/>
                </a:solidFill>
                <a:sym typeface="Wingdings" pitchFamily="2" charset="2"/>
              </a:rPr>
              <a:t>, the strength of frames/arguments shape opinions.</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Frame strength (i.e., perceived substance) continues to shape opinions even with party cues sans polarization and unequal perceived argument strength (Bullock, Nelson).</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smtClean="0">
                <a:solidFill>
                  <a:srgbClr val="3333FF"/>
                </a:solidFill>
                <a:sym typeface="Wingdings" pitchFamily="2" charset="2"/>
              </a:rPr>
              <a:t>But party cues shape opinion much more sans polarization if the competing arguments are of equal strength </a:t>
            </a:r>
            <a:r>
              <a:rPr lang="en-US" sz="1800" dirty="0" smtClean="0">
                <a:solidFill>
                  <a:srgbClr val="FF0000"/>
                </a:solidFill>
                <a:sym typeface="Wingdings" pitchFamily="2" charset="2"/>
              </a:rPr>
              <a:t>(i.e., party sponsor is the </a:t>
            </a:r>
            <a:r>
              <a:rPr lang="en-US" sz="1800" i="1" dirty="0" smtClean="0">
                <a:solidFill>
                  <a:srgbClr val="FF0000"/>
                </a:solidFill>
                <a:sym typeface="Wingdings" pitchFamily="2" charset="2"/>
              </a:rPr>
              <a:t>second</a:t>
            </a:r>
            <a:r>
              <a:rPr lang="en-US" sz="1800" dirty="0" smtClean="0">
                <a:solidFill>
                  <a:srgbClr val="FF0000"/>
                </a:solidFill>
                <a:sym typeface="Wingdings" pitchFamily="2" charset="2"/>
              </a:rPr>
              <a:t> piece of information process).</a:t>
            </a: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70</a:t>
            </a:fld>
            <a:endParaRPr lang="en-US" sz="1400" b="0" i="0" smtClean="0"/>
          </a:p>
        </p:txBody>
      </p:sp>
    </p:spTree>
    <p:extLst>
      <p:ext uri="{BB962C8B-B14F-4D97-AF65-F5344CB8AC3E}">
        <p14:creationId xmlns:p14="http://schemas.microsoft.com/office/powerpoint/2010/main" val="2343909971"/>
      </p:ext>
    </p:extLst>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Conclusions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smtClean="0">
                <a:solidFill>
                  <a:srgbClr val="3333FF"/>
                </a:solidFill>
                <a:sym typeface="Wingdings" pitchFamily="2" charset="2"/>
              </a:rPr>
              <a:t>WITH polarization, the order of priorities shifts and partisan identity presumably leads to intense motivated reasoning and party cues largely shape opinions regardless of frame strength.  </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They also become more confident in their opinions .</a:t>
            </a: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9234DB"/>
              </a:solidFill>
              <a:sym typeface="Wingdings" pitchFamily="2" charset="2"/>
            </a:endParaRPr>
          </a:p>
          <a:p>
            <a:pPr marL="1257300" lvl="2" indent="-342900" algn="l">
              <a:spcBef>
                <a:spcPct val="0"/>
              </a:spcBef>
              <a:buFontTx/>
              <a:buChar char="•"/>
            </a:pPr>
            <a:r>
              <a:rPr lang="en-US" sz="1800" dirty="0" smtClean="0">
                <a:solidFill>
                  <a:srgbClr val="9234DB"/>
                </a:solidFill>
                <a:sym typeface="Wingdings" pitchFamily="2" charset="2"/>
              </a:rPr>
              <a:t>OVERALL  perceived elite polarization fundamentally changes the manner in which citizens make decisions.</a:t>
            </a: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71</a:t>
            </a:fld>
            <a:endParaRPr lang="en-US" sz="1400" b="0" i="0" smtClean="0"/>
          </a:p>
        </p:txBody>
      </p:sp>
    </p:spTree>
    <p:extLst>
      <p:ext uri="{BB962C8B-B14F-4D97-AF65-F5344CB8AC3E}">
        <p14:creationId xmlns:p14="http://schemas.microsoft.com/office/powerpoint/2010/main" val="2615371282"/>
      </p:ext>
    </p:extLst>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Implications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800100" lvl="1" indent="-342900" algn="l">
              <a:spcBef>
                <a:spcPct val="0"/>
              </a:spcBef>
              <a:buFontTx/>
              <a:buChar char="•"/>
            </a:pPr>
            <a:r>
              <a:rPr lang="en-US" sz="1800" dirty="0" smtClean="0">
                <a:solidFill>
                  <a:srgbClr val="FF0000"/>
                </a:solidFill>
                <a:sym typeface="Wingdings" pitchFamily="2" charset="2"/>
              </a:rPr>
              <a:t>Past work suggests MR has negative implications for opinion quality since it biases interpretation of information.</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err="1">
                <a:solidFill>
                  <a:srgbClr val="FF0000"/>
                </a:solidFill>
              </a:rPr>
              <a:t>Lavine</a:t>
            </a:r>
            <a:r>
              <a:rPr lang="en-US" sz="1800" dirty="0">
                <a:solidFill>
                  <a:srgbClr val="FF0000"/>
                </a:solidFill>
              </a:rPr>
              <a:t> and his colleagues (</a:t>
            </a:r>
            <a:r>
              <a:rPr lang="en-US" sz="1800" dirty="0" err="1">
                <a:solidFill>
                  <a:srgbClr val="FF0000"/>
                </a:solidFill>
              </a:rPr>
              <a:t>n.d.</a:t>
            </a:r>
            <a:r>
              <a:rPr lang="en-US" sz="1800" dirty="0">
                <a:solidFill>
                  <a:srgbClr val="FF0000"/>
                </a:solidFill>
              </a:rPr>
              <a:t>) state that </a:t>
            </a:r>
            <a:r>
              <a:rPr lang="en-US" sz="1800" dirty="0" smtClean="0">
                <a:solidFill>
                  <a:srgbClr val="FF0000"/>
                </a:solidFill>
              </a:rPr>
              <a:t>MR:</a:t>
            </a:r>
          </a:p>
          <a:p>
            <a:pPr marL="800100" lvl="1" indent="-342900" algn="l">
              <a:spcBef>
                <a:spcPct val="0"/>
              </a:spcBef>
              <a:buFontTx/>
              <a:buChar char="•"/>
            </a:pPr>
            <a:endParaRPr lang="en-US" sz="1800" dirty="0">
              <a:solidFill>
                <a:srgbClr val="FF0000"/>
              </a:solidFill>
            </a:endParaRPr>
          </a:p>
          <a:p>
            <a:pPr lvl="1" algn="l">
              <a:spcBef>
                <a:spcPct val="0"/>
              </a:spcBef>
            </a:pPr>
            <a:r>
              <a:rPr lang="en-US" sz="1800" dirty="0" smtClean="0">
                <a:solidFill>
                  <a:srgbClr val="FF0000"/>
                </a:solidFill>
              </a:rPr>
              <a:t>	“</a:t>
            </a:r>
            <a:r>
              <a:rPr lang="en-US" sz="1800" dirty="0">
                <a:solidFill>
                  <a:srgbClr val="FF0000"/>
                </a:solidFill>
              </a:rPr>
              <a:t>raises deeply troubling questions about political representation… how can </a:t>
            </a:r>
            <a:r>
              <a:rPr lang="en-US" sz="1800" dirty="0" smtClean="0">
                <a:solidFill>
                  <a:srgbClr val="FF0000"/>
                </a:solidFill>
              </a:rPr>
              <a:t>	an </a:t>
            </a:r>
            <a:r>
              <a:rPr lang="en-US" sz="1800" dirty="0">
                <a:solidFill>
                  <a:srgbClr val="FF0000"/>
                </a:solidFill>
              </a:rPr>
              <a:t>electorate possibly reward or punish an incumbent party if it holds </a:t>
            </a:r>
            <a:r>
              <a:rPr lang="en-US" sz="1800" dirty="0" smtClean="0">
                <a:solidFill>
                  <a:srgbClr val="FF0000"/>
                </a:solidFill>
              </a:rPr>
              <a:t>	grossly </a:t>
            </a:r>
            <a:r>
              <a:rPr lang="en-US" sz="1800" dirty="0">
                <a:solidFill>
                  <a:srgbClr val="FF0000"/>
                </a:solidFill>
              </a:rPr>
              <a:t>distorted views of political conditions? And how can it elect leaders </a:t>
            </a:r>
            <a:r>
              <a:rPr lang="en-US" sz="1800" dirty="0" smtClean="0">
                <a:solidFill>
                  <a:srgbClr val="FF0000"/>
                </a:solidFill>
              </a:rPr>
              <a:t>	who </a:t>
            </a:r>
            <a:r>
              <a:rPr lang="en-US" sz="1800" dirty="0">
                <a:solidFill>
                  <a:srgbClr val="FF0000"/>
                </a:solidFill>
              </a:rPr>
              <a:t>will pursue desired policy reform in the face of widespread </a:t>
            </a:r>
            <a:r>
              <a:rPr lang="en-US" sz="1800" dirty="0" smtClean="0">
                <a:solidFill>
                  <a:srgbClr val="FF0000"/>
                </a:solidFill>
              </a:rPr>
              <a:t>	misperception </a:t>
            </a:r>
            <a:r>
              <a:rPr lang="en-US" sz="1800" dirty="0">
                <a:solidFill>
                  <a:srgbClr val="FF0000"/>
                </a:solidFill>
              </a:rPr>
              <a:t>about where leaders stand, what the policy status quo is, </a:t>
            </a:r>
            <a:r>
              <a:rPr lang="en-US" sz="1800" dirty="0" smtClean="0">
                <a:solidFill>
                  <a:srgbClr val="FF0000"/>
                </a:solidFill>
              </a:rPr>
              <a:t>	and </a:t>
            </a:r>
            <a:r>
              <a:rPr lang="en-US" sz="1800" dirty="0">
                <a:solidFill>
                  <a:srgbClr val="FF0000"/>
                </a:solidFill>
              </a:rPr>
              <a:t>what the central elements and likely consequences of proposed reform </a:t>
            </a:r>
            <a:r>
              <a:rPr lang="en-US" sz="1800" dirty="0" smtClean="0">
                <a:solidFill>
                  <a:srgbClr val="FF0000"/>
                </a:solidFill>
              </a:rPr>
              <a:t>	are</a:t>
            </a:r>
            <a:r>
              <a:rPr lang="en-US" sz="1800" dirty="0">
                <a:solidFill>
                  <a:srgbClr val="FF0000"/>
                </a:solidFill>
              </a:rPr>
              <a:t>?” (chapter 5: 6; also see </a:t>
            </a:r>
            <a:r>
              <a:rPr lang="en-US" sz="1800" dirty="0" err="1" smtClean="0">
                <a:solidFill>
                  <a:srgbClr val="FF0000"/>
                </a:solidFill>
              </a:rPr>
              <a:t>Jerit</a:t>
            </a:r>
            <a:r>
              <a:rPr lang="en-US" sz="1800" dirty="0" smtClean="0">
                <a:solidFill>
                  <a:srgbClr val="FF0000"/>
                </a:solidFill>
              </a:rPr>
              <a:t>, </a:t>
            </a:r>
            <a:r>
              <a:rPr lang="en-US" sz="1800" dirty="0">
                <a:solidFill>
                  <a:srgbClr val="FF0000"/>
                </a:solidFill>
              </a:rPr>
              <a:t>2009). </a:t>
            </a:r>
            <a:endParaRPr lang="en-US" sz="1800" dirty="0" smtClean="0">
              <a:solidFill>
                <a:srgbClr val="FF0000"/>
              </a:solidFill>
            </a:endParaRPr>
          </a:p>
          <a:p>
            <a:pPr marL="800100" lvl="1" indent="-342900" algn="l">
              <a:spcBef>
                <a:spcPct val="0"/>
              </a:spcBef>
              <a:buFontTx/>
              <a:buChar char="•"/>
            </a:pPr>
            <a:endParaRPr lang="en-US" sz="1800" dirty="0">
              <a:solidFill>
                <a:srgbClr val="FF0000"/>
              </a:solidFill>
            </a:endParaRP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72</a:t>
            </a:fld>
            <a:endParaRPr lang="en-US" sz="1400" b="0" i="0" smtClean="0"/>
          </a:p>
        </p:txBody>
      </p:sp>
    </p:spTree>
    <p:extLst>
      <p:ext uri="{BB962C8B-B14F-4D97-AF65-F5344CB8AC3E}">
        <p14:creationId xmlns:p14="http://schemas.microsoft.com/office/powerpoint/2010/main" val="239831166"/>
      </p:ext>
    </p:extLst>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Implications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800100" lvl="1" indent="-342900" algn="l">
              <a:spcBef>
                <a:spcPct val="0"/>
              </a:spcBef>
              <a:buFontTx/>
              <a:buChar char="•"/>
            </a:pPr>
            <a:endParaRPr lang="en-US" sz="1800" dirty="0">
              <a:solidFill>
                <a:srgbClr val="FF0000"/>
              </a:solidFill>
            </a:endParaRPr>
          </a:p>
          <a:p>
            <a:pPr marL="800100" lvl="1" indent="-342900" algn="l">
              <a:spcBef>
                <a:spcPct val="0"/>
              </a:spcBef>
              <a:buFontTx/>
              <a:buChar char="•"/>
            </a:pPr>
            <a:r>
              <a:rPr lang="en-US" sz="1800" dirty="0" smtClean="0">
                <a:solidFill>
                  <a:srgbClr val="FF0000"/>
                </a:solidFill>
              </a:rPr>
              <a:t>Moreover</a:t>
            </a:r>
            <a:r>
              <a:rPr lang="en-US" sz="1800" dirty="0">
                <a:solidFill>
                  <a:srgbClr val="FF0000"/>
                </a:solidFill>
              </a:rPr>
              <a:t>, partisan motived reasoning, as is made clear by Chong and Druckman (2010), Druckman and Leeper (</a:t>
            </a:r>
            <a:r>
              <a:rPr lang="en-US" sz="1800" dirty="0" err="1">
                <a:solidFill>
                  <a:srgbClr val="FF0000"/>
                </a:solidFill>
              </a:rPr>
              <a:t>n.d.b</a:t>
            </a:r>
            <a:r>
              <a:rPr lang="en-US" sz="1800" dirty="0">
                <a:solidFill>
                  <a:srgbClr val="FF0000"/>
                </a:solidFill>
              </a:rPr>
              <a:t>.), and Druckman et. al. (2012), can lead to dogmatic adherence to a prior opinion to the point of extreme inflexibility and intolerance. </a:t>
            </a:r>
            <a:r>
              <a:rPr lang="en-US" sz="1800" dirty="0" smtClean="0">
                <a:solidFill>
                  <a:srgbClr val="FF0000"/>
                </a:solidFill>
                <a:sym typeface="Wingdings" pitchFamily="2" charset="2"/>
              </a:rPr>
              <a:t>….</a:t>
            </a: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73</a:t>
            </a:fld>
            <a:endParaRPr lang="en-US" sz="1400" b="0" i="0" smtClean="0"/>
          </a:p>
        </p:txBody>
      </p:sp>
    </p:spTree>
    <p:extLst>
      <p:ext uri="{BB962C8B-B14F-4D97-AF65-F5344CB8AC3E}">
        <p14:creationId xmlns:p14="http://schemas.microsoft.com/office/powerpoint/2010/main" val="1059533301"/>
      </p:ext>
    </p:extLst>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Implications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800100" lvl="1" indent="-342900" algn="l">
              <a:spcBef>
                <a:spcPct val="0"/>
              </a:spcBef>
              <a:buFontTx/>
              <a:buChar char="•"/>
            </a:pPr>
            <a:r>
              <a:rPr lang="en-US" sz="1800" dirty="0" smtClean="0">
                <a:solidFill>
                  <a:srgbClr val="FF0000"/>
                </a:solidFill>
                <a:sym typeface="Wingdings" pitchFamily="2" charset="2"/>
              </a:rPr>
              <a:t>We are sympathetic to this BUT:</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This presumes frames/arguments PERCEIVED to be stronger have more desirable normative qualities. </a:t>
            </a: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3333FF"/>
                </a:solidFill>
                <a:sym typeface="Wingdings" pitchFamily="2" charset="2"/>
              </a:rPr>
              <a:t>Do they? </a:t>
            </a:r>
            <a:r>
              <a:rPr lang="en-US" sz="1800" dirty="0" smtClean="0">
                <a:solidFill>
                  <a:srgbClr val="FF0000"/>
                </a:solidFill>
                <a:sym typeface="Wingdings" pitchFamily="2" charset="2"/>
              </a:rPr>
              <a:t>They tend to be stronger when episodic, emotional, etc. Is this desirable?  </a:t>
            </a: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Normative and empirical theorists have scant to say on what makes for a good basis for a “reasoned opinion” other than copious information (sometimes of little direct relevance to the opinion) (</a:t>
            </a:r>
            <a:r>
              <a:rPr lang="en-US" sz="1800" dirty="0" err="1" smtClean="0">
                <a:solidFill>
                  <a:srgbClr val="FF0000"/>
                </a:solidFill>
                <a:sym typeface="Wingdings" pitchFamily="2" charset="2"/>
              </a:rPr>
              <a:t>Lupia</a:t>
            </a:r>
            <a:r>
              <a:rPr lang="en-US" sz="1800" dirty="0" smtClean="0">
                <a:solidFill>
                  <a:srgbClr val="FF0000"/>
                </a:solidFill>
                <a:sym typeface="Wingdings" pitchFamily="2" charset="2"/>
              </a:rPr>
              <a:t>, 2006</a:t>
            </a:r>
            <a:r>
              <a:rPr lang="en-US" sz="1800" dirty="0" smtClean="0">
                <a:solidFill>
                  <a:srgbClr val="FF0000"/>
                </a:solidFill>
                <a:sym typeface="Wingdings" pitchFamily="2" charset="2"/>
              </a:rPr>
              <a:t>).</a:t>
            </a: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How do people arrive at perceptions of elite polarization?</a:t>
            </a: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74</a:t>
            </a:fld>
            <a:endParaRPr lang="en-US" sz="1400" b="0" i="0" smtClean="0"/>
          </a:p>
        </p:txBody>
      </p:sp>
    </p:spTree>
    <p:extLst>
      <p:ext uri="{BB962C8B-B14F-4D97-AF65-F5344CB8AC3E}">
        <p14:creationId xmlns:p14="http://schemas.microsoft.com/office/powerpoint/2010/main" val="1630252654"/>
      </p:ext>
    </p:extLst>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Implications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An implication of our finding is increased elite polarization = increase opinion polarization on specific issue opinions. This contrasts with Levendusky who points out that this at least leads to more opinion constraint a la Converse (1964). Perhaps this is better (more ideological coherence).</a:t>
            </a: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Perhaps using party cues is normatively </a:t>
            </a:r>
            <a:r>
              <a:rPr lang="en-US" sz="1800" dirty="0">
                <a:solidFill>
                  <a:srgbClr val="FF0000"/>
                </a:solidFill>
                <a:sym typeface="Wingdings" pitchFamily="2" charset="2"/>
              </a:rPr>
              <a:t>desirable and perhaps they are more predictive</a:t>
            </a:r>
            <a:r>
              <a:rPr lang="en-US" sz="1800" dirty="0" smtClean="0">
                <a:solidFill>
                  <a:srgbClr val="FF0000"/>
                </a:solidFill>
                <a:sym typeface="Wingdings" pitchFamily="2" charset="2"/>
              </a:rPr>
              <a:t>? (see Nicholson and </a:t>
            </a:r>
            <a:r>
              <a:rPr lang="en-US" sz="1800" dirty="0" err="1" smtClean="0">
                <a:solidFill>
                  <a:srgbClr val="FF0000"/>
                </a:solidFill>
                <a:sym typeface="Wingdings" pitchFamily="2" charset="2"/>
              </a:rPr>
              <a:t>Heit</a:t>
            </a:r>
            <a:r>
              <a:rPr lang="en-US" sz="1800" dirty="0" smtClean="0">
                <a:solidFill>
                  <a:srgbClr val="FF0000"/>
                </a:solidFill>
                <a:sym typeface="Wingdings" pitchFamily="2" charset="2"/>
              </a:rPr>
              <a:t>, 2012, who show that people understand what parties represent)</a:t>
            </a:r>
            <a:endParaRPr lang="en-US" sz="1800" dirty="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75</a:t>
            </a:fld>
            <a:endParaRPr lang="en-US" sz="1400" b="0" i="0" smtClean="0"/>
          </a:p>
        </p:txBody>
      </p:sp>
    </p:spTree>
    <p:extLst>
      <p:ext uri="{BB962C8B-B14F-4D97-AF65-F5344CB8AC3E}">
        <p14:creationId xmlns:p14="http://schemas.microsoft.com/office/powerpoint/2010/main" val="3377775696"/>
      </p:ext>
    </p:extLst>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Implications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1257300" lvl="2" indent="-342900" algn="l">
              <a:spcBef>
                <a:spcPct val="0"/>
              </a:spcBef>
              <a:buFontTx/>
              <a:buChar char="•"/>
            </a:pPr>
            <a:endParaRPr lang="en-US" sz="1400" dirty="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The larger unanswered question is “what is a ‘better’ or ‘worse’ opinion?” We don’t know</a:t>
            </a:r>
            <a:r>
              <a:rPr lang="en-US" sz="1800" dirty="0">
                <a:solidFill>
                  <a:srgbClr val="FF0000"/>
                </a:solidFill>
                <a:sym typeface="Wingdings" pitchFamily="2" charset="2"/>
              </a:rPr>
              <a:t>.</a:t>
            </a: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For years, many theorists have assumed opinions are fixed. Clearly they are not and are influenced by elites. When is this good or bad? </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a:solidFill>
                <a:srgbClr val="FF0000"/>
              </a:solidFill>
              <a:sym typeface="Wingdings" pitchFamily="2" charset="2"/>
            </a:endParaRPr>
          </a:p>
          <a:p>
            <a:pPr marL="800100" lvl="1" indent="-342900" algn="l">
              <a:spcBef>
                <a:spcPct val="0"/>
              </a:spcBef>
              <a:buFontTx/>
              <a:buChar char="•"/>
            </a:pPr>
            <a:r>
              <a:rPr lang="en-US" sz="1800" dirty="0" smtClean="0">
                <a:solidFill>
                  <a:srgbClr val="FF0000"/>
                </a:solidFill>
                <a:sym typeface="Wingdings" pitchFamily="2" charset="2"/>
              </a:rPr>
              <a:t>We need increased dialogue to explore this and consequently what polarization means for opinion formation from a normative perspective (and ultimately if strong parties are good or bad as well!).</a:t>
            </a:r>
          </a:p>
          <a:p>
            <a:pPr marL="1257300" lvl="2" indent="-342900" algn="l">
              <a:spcBef>
                <a:spcPct val="0"/>
              </a:spcBef>
              <a:buFontTx/>
              <a:buChar char="•"/>
            </a:pPr>
            <a:endParaRPr lang="en-US" sz="1400" dirty="0">
              <a:solidFill>
                <a:srgbClr val="FF0000"/>
              </a:solidFill>
              <a:sym typeface="Wingdings" pitchFamily="2" charset="2"/>
            </a:endParaRPr>
          </a:p>
          <a:p>
            <a:pPr marL="1257300" lvl="2" indent="-342900" algn="l">
              <a:spcBef>
                <a:spcPct val="0"/>
              </a:spcBef>
              <a:buFontTx/>
              <a:buChar char="•"/>
            </a:pPr>
            <a:endParaRPr lang="en-US" sz="1400" dirty="0" smtClean="0">
              <a:solidFill>
                <a:srgbClr val="FF0000"/>
              </a:solidFill>
              <a:sym typeface="Wingdings" pitchFamily="2" charset="2"/>
            </a:endParaRP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6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76</a:t>
            </a:fld>
            <a:endParaRPr lang="en-US" sz="1400" b="0" i="0" smtClean="0"/>
          </a:p>
        </p:txBody>
      </p:sp>
    </p:spTree>
    <p:extLst>
      <p:ext uri="{BB962C8B-B14F-4D97-AF65-F5344CB8AC3E}">
        <p14:creationId xmlns:p14="http://schemas.microsoft.com/office/powerpoint/2010/main" val="279614429"/>
      </p:ext>
    </p:extLst>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Implications</a:t>
            </a:r>
            <a:endParaRPr lang="en-US" sz="2800" dirty="0" smtClean="0"/>
          </a:p>
        </p:txBody>
      </p:sp>
      <p:sp>
        <p:nvSpPr>
          <p:cNvPr id="43011" name="Rectangle 3"/>
          <p:cNvSpPr>
            <a:spLocks noGrp="1" noChangeArrowheads="1"/>
          </p:cNvSpPr>
          <p:nvPr>
            <p:ph type="subTitle" idx="1"/>
          </p:nvPr>
        </p:nvSpPr>
        <p:spPr>
          <a:xfrm>
            <a:off x="0" y="1524000"/>
            <a:ext cx="8763000" cy="5105400"/>
          </a:xfrm>
          <a:noFill/>
        </p:spPr>
        <p:txBody>
          <a:bodyPr/>
          <a:lstStyle/>
          <a:p>
            <a:pPr marL="800100" lvl="1" indent="-342900" algn="l">
              <a:spcBef>
                <a:spcPct val="0"/>
              </a:spcBef>
              <a:buFontTx/>
              <a:buChar char="•"/>
            </a:pPr>
            <a:r>
              <a:rPr lang="en-US" sz="1800" dirty="0" smtClean="0">
                <a:solidFill>
                  <a:srgbClr val="FF0000"/>
                </a:solidFill>
                <a:sym typeface="Wingdings" pitchFamily="2" charset="2"/>
              </a:rPr>
              <a:t>Democratic competition is a defining element of democracy but competition has recently been shown to:</a:t>
            </a: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Lead to </a:t>
            </a:r>
            <a:r>
              <a:rPr lang="en-US" sz="1800" dirty="0" err="1" smtClean="0">
                <a:solidFill>
                  <a:srgbClr val="FF0000"/>
                </a:solidFill>
                <a:sym typeface="Wingdings" pitchFamily="2" charset="2"/>
              </a:rPr>
              <a:t>recency</a:t>
            </a:r>
            <a:r>
              <a:rPr lang="en-US" sz="1800" dirty="0" smtClean="0">
                <a:solidFill>
                  <a:srgbClr val="FF0000"/>
                </a:solidFill>
                <a:sym typeface="Wingdings" pitchFamily="2" charset="2"/>
              </a:rPr>
              <a:t> effects (Chong and </a:t>
            </a:r>
            <a:r>
              <a:rPr lang="en-US" sz="1800" dirty="0" err="1" smtClean="0">
                <a:solidFill>
                  <a:srgbClr val="FF0000"/>
                </a:solidFill>
                <a:sym typeface="Wingdings" pitchFamily="2" charset="2"/>
              </a:rPr>
              <a:t>Druckman</a:t>
            </a:r>
            <a:r>
              <a:rPr lang="en-US" sz="1800" dirty="0" smtClean="0">
                <a:solidFill>
                  <a:srgbClr val="FF0000"/>
                </a:solidFill>
                <a:sym typeface="Wingdings" pitchFamily="2" charset="2"/>
              </a:rPr>
              <a:t>, 2010).</a:t>
            </a: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Lead to motivated search for reinforcing information (MR search) (Druckman et al., 2012).</a:t>
            </a: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r>
              <a:rPr lang="en-US" sz="1800" dirty="0" smtClean="0">
                <a:solidFill>
                  <a:srgbClr val="FF0000"/>
                </a:solidFill>
                <a:sym typeface="Wingdings" pitchFamily="2" charset="2"/>
              </a:rPr>
              <a:t>May lead to lower quality opinions due to polarization </a:t>
            </a:r>
            <a:r>
              <a:rPr lang="en-US" sz="1800" dirty="0" smtClean="0">
                <a:solidFill>
                  <a:srgbClr val="9234DB"/>
                </a:solidFill>
                <a:sym typeface="Wingdings" pitchFamily="2" charset="2"/>
              </a:rPr>
              <a:t>(?)</a:t>
            </a:r>
            <a:r>
              <a:rPr lang="en-US" sz="1800" dirty="0" smtClean="0">
                <a:solidFill>
                  <a:srgbClr val="FF0000"/>
                </a:solidFill>
                <a:sym typeface="Wingdings" pitchFamily="2" charset="2"/>
              </a:rPr>
              <a:t>.</a:t>
            </a:r>
          </a:p>
          <a:p>
            <a:pPr marL="1257300" lvl="2" indent="-342900" algn="l">
              <a:spcBef>
                <a:spcPct val="0"/>
              </a:spcBef>
              <a:buFontTx/>
              <a:buChar char="•"/>
            </a:pPr>
            <a:endParaRPr lang="en-US" sz="1800" dirty="0">
              <a:solidFill>
                <a:srgbClr val="FF0000"/>
              </a:solidFill>
              <a:sym typeface="Wingdings" pitchFamily="2" charset="2"/>
            </a:endParaRPr>
          </a:p>
          <a:p>
            <a:pPr marL="1257300" lvl="2" indent="-342900" algn="l">
              <a:spcBef>
                <a:spcPct val="0"/>
              </a:spcBef>
              <a:buFontTx/>
              <a:buChar char="•"/>
            </a:pPr>
            <a:endParaRPr lang="en-US" sz="1800" dirty="0" smtClean="0">
              <a:solidFill>
                <a:srgbClr val="FF0000"/>
              </a:solidFill>
              <a:sym typeface="Wingdings" pitchFamily="2" charset="2"/>
            </a:endParaRPr>
          </a:p>
          <a:p>
            <a:pPr marL="1257300" lvl="2" indent="-342900" algn="l">
              <a:spcBef>
                <a:spcPct val="0"/>
              </a:spcBef>
              <a:buFontTx/>
              <a:buChar char="•"/>
            </a:pPr>
            <a:r>
              <a:rPr lang="en-US" sz="1800" dirty="0" smtClean="0">
                <a:solidFill>
                  <a:srgbClr val="9234DB"/>
                </a:solidFill>
                <a:sym typeface="Wingdings" pitchFamily="2" charset="2"/>
              </a:rPr>
              <a:t>Clearly, the timing, nature, and intensity of competition affects preference formation and future work needs to address these political realities.</a:t>
            </a:r>
          </a:p>
          <a:p>
            <a:pPr marL="1257300" lvl="2"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rgbClr val="FF0000"/>
              </a:solidFill>
              <a:sym typeface="Wingdings" pitchFamily="2" charset="2"/>
            </a:endParaRPr>
          </a:p>
          <a:p>
            <a:pPr marL="800100" lvl="1" indent="-342900" algn="l">
              <a:spcBef>
                <a:spcPct val="0"/>
              </a:spcBef>
              <a:buFontTx/>
              <a:buChar char="•"/>
            </a:pPr>
            <a:endParaRPr lang="en-US" sz="1800" dirty="0" smtClean="0">
              <a:solidFill>
                <a:schemeClr val="tx2"/>
              </a:solidFill>
              <a:sym typeface="Wingdings" pitchFamily="2" charset="2"/>
            </a:endParaRP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0EE1314-E2EA-4764-B538-2CA6E5AFD3D7}" type="slidenum">
              <a:rPr lang="en-US" sz="1400" b="0" i="0" smtClean="0"/>
              <a:pPr/>
              <a:t>77</a:t>
            </a:fld>
            <a:endParaRPr lang="en-US" sz="1400" b="0" i="0" smtClean="0"/>
          </a:p>
        </p:txBody>
      </p:sp>
    </p:spTree>
    <p:extLst>
      <p:ext uri="{BB962C8B-B14F-4D97-AF65-F5344CB8AC3E}">
        <p14:creationId xmlns:p14="http://schemas.microsoft.com/office/powerpoint/2010/main" val="1630252654"/>
      </p:ext>
    </p:extLst>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57200" y="1600200"/>
            <a:ext cx="8483600" cy="1143000"/>
          </a:xfrm>
          <a:noFill/>
        </p:spPr>
        <p:txBody>
          <a:bodyPr/>
          <a:lstStyle/>
          <a:p>
            <a:pPr algn="ctr"/>
            <a:r>
              <a:rPr lang="en-US" sz="3200" b="1" smtClean="0"/>
              <a:t>End</a:t>
            </a:r>
            <a:endParaRPr lang="en-US" sz="3200" smtClean="0"/>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B2CAC59-3CB1-416B-A0B4-80D39111BDE6}" type="slidenum">
              <a:rPr lang="en-US" sz="1400" b="0" i="0" smtClean="0"/>
              <a:pPr/>
              <a:t>78</a:t>
            </a:fld>
            <a:endParaRPr lang="en-US" sz="1400" b="0" i="0" smtClean="0"/>
          </a:p>
        </p:txBody>
      </p:sp>
    </p:spTree>
    <p:extLst>
      <p:ext uri="{BB962C8B-B14F-4D97-AF65-F5344CB8AC3E}">
        <p14:creationId xmlns:p14="http://schemas.microsoft.com/office/powerpoint/2010/main" val="2189486191"/>
      </p:ext>
    </p:extLst>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Dem Drilling Frame Effectiveness Scores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79</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097328685"/>
              </p:ext>
            </p:extLst>
          </p:nvPr>
        </p:nvGraphicFramePr>
        <p:xfrm>
          <a:off x="1473200" y="1371600"/>
          <a:ext cx="6197600" cy="5994400"/>
        </p:xfrm>
        <a:graphic>
          <a:graphicData uri="http://schemas.openxmlformats.org/presentationml/2006/ole">
            <mc:AlternateContent xmlns:mc="http://schemas.openxmlformats.org/markup-compatibility/2006">
              <mc:Choice xmlns:v="urn:schemas-microsoft-com:vml" Requires="v">
                <p:oleObj spid="_x0000_s53285" name="Document" r:id="rId4" imgW="6277474" imgH="6062708" progId="Word.Document.12">
                  <p:embed/>
                </p:oleObj>
              </mc:Choice>
              <mc:Fallback>
                <p:oleObj name="Document" r:id="rId4" imgW="6277474" imgH="6062708" progId="Word.Document.12">
                  <p:embed/>
                  <p:pic>
                    <p:nvPicPr>
                      <p:cNvPr id="0" name=""/>
                      <p:cNvPicPr/>
                      <p:nvPr/>
                    </p:nvPicPr>
                    <p:blipFill>
                      <a:blip r:embed="rId5"/>
                      <a:stretch>
                        <a:fillRect/>
                      </a:stretch>
                    </p:blipFill>
                    <p:spPr>
                      <a:xfrm>
                        <a:off x="1473200" y="1371600"/>
                        <a:ext cx="6197600" cy="5994400"/>
                      </a:xfrm>
                      <a:prstGeom prst="rect">
                        <a:avLst/>
                      </a:prstGeom>
                    </p:spPr>
                  </p:pic>
                </p:oleObj>
              </mc:Fallback>
            </mc:AlternateContent>
          </a:graphicData>
        </a:graphic>
      </p:graphicFrame>
      <p:sp>
        <p:nvSpPr>
          <p:cNvPr id="6" name="Rectangle 3"/>
          <p:cNvSpPr txBox="1">
            <a:spLocks noChangeArrowheads="1"/>
          </p:cNvSpPr>
          <p:nvPr/>
        </p:nvSpPr>
        <p:spPr bwMode="auto">
          <a:xfrm>
            <a:off x="457200" y="6054271"/>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3891541955"/>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228600"/>
            <a:ext cx="8483600" cy="1143000"/>
          </a:xfrm>
          <a:noFill/>
        </p:spPr>
        <p:txBody>
          <a:bodyPr/>
          <a:lstStyle/>
          <a:p>
            <a:pPr algn="ctr"/>
            <a:r>
              <a:rPr lang="en-US" sz="2800" b="1" dirty="0" smtClean="0"/>
              <a:t>Framing and Party Competition</a:t>
            </a:r>
            <a:endParaRPr lang="en-US" sz="2800" dirty="0" smtClean="0"/>
          </a:p>
        </p:txBody>
      </p:sp>
      <p:sp>
        <p:nvSpPr>
          <p:cNvPr id="15363" name="Rectangle 3"/>
          <p:cNvSpPr>
            <a:spLocks noGrp="1" noChangeArrowheads="1"/>
          </p:cNvSpPr>
          <p:nvPr>
            <p:ph type="subTitle" idx="1"/>
          </p:nvPr>
        </p:nvSpPr>
        <p:spPr>
          <a:xfrm>
            <a:off x="457200" y="1600200"/>
            <a:ext cx="8077200" cy="4648200"/>
          </a:xfrm>
          <a:noFill/>
        </p:spPr>
        <p:txBody>
          <a:bodyPr/>
          <a:lstStyle/>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r>
              <a:rPr lang="en-US" sz="1800" dirty="0" smtClean="0">
                <a:solidFill>
                  <a:srgbClr val="3333FF"/>
                </a:solidFill>
              </a:rPr>
              <a:t>Basis of comparisons (main </a:t>
            </a:r>
            <a:r>
              <a:rPr lang="en-US" sz="1800" dirty="0" smtClean="0">
                <a:solidFill>
                  <a:srgbClr val="3333FF"/>
                </a:solidFill>
              </a:rPr>
              <a:t>indep</a:t>
            </a:r>
            <a:r>
              <a:rPr lang="en-US" sz="1800" dirty="0" smtClean="0">
                <a:solidFill>
                  <a:srgbClr val="3333FF"/>
                </a:solidFill>
              </a:rPr>
              <a:t>endent</a:t>
            </a:r>
            <a:r>
              <a:rPr lang="en-US" sz="1800" dirty="0" smtClean="0">
                <a:solidFill>
                  <a:srgbClr val="3333FF"/>
                </a:solidFill>
              </a:rPr>
              <a:t> </a:t>
            </a:r>
            <a:r>
              <a:rPr lang="en-US" sz="1800" dirty="0" smtClean="0">
                <a:solidFill>
                  <a:srgbClr val="3333FF"/>
                </a:solidFill>
              </a:rPr>
              <a:t>variables):  </a:t>
            </a:r>
            <a:r>
              <a:rPr lang="en-US" sz="1800" dirty="0" smtClean="0">
                <a:solidFill>
                  <a:srgbClr val="FF0000"/>
                </a:solidFill>
              </a:rPr>
              <a:t>Frame/Argument Strength  on an Issue X Party Sponsor X Level of </a:t>
            </a:r>
            <a:r>
              <a:rPr lang="en-US" sz="1800" dirty="0" smtClean="0">
                <a:solidFill>
                  <a:srgbClr val="FF0000"/>
                </a:solidFill>
              </a:rPr>
              <a:t>Perceived Polarization.</a:t>
            </a:r>
            <a:endParaRPr lang="en-US" sz="1800" dirty="0" smtClean="0">
              <a:solidFill>
                <a:srgbClr val="FF0000"/>
              </a:solidFill>
            </a:endParaRPr>
          </a:p>
          <a:p>
            <a:pPr marL="342900" indent="-342900" algn="l">
              <a:spcBef>
                <a:spcPct val="0"/>
              </a:spcBef>
              <a:buFontTx/>
              <a:buChar char="•"/>
            </a:pPr>
            <a:endParaRPr lang="en-US" sz="1800" dirty="0" smtClean="0">
              <a:solidFill>
                <a:srgbClr val="FF0000"/>
              </a:solidFill>
            </a:endParaRPr>
          </a:p>
          <a:p>
            <a:pPr marL="342900" indent="-342900" algn="l">
              <a:spcBef>
                <a:spcPct val="0"/>
              </a:spcBef>
              <a:buFontTx/>
              <a:buChar char="•"/>
            </a:pPr>
            <a:endParaRPr lang="en-US" sz="1800" dirty="0">
              <a:solidFill>
                <a:srgbClr val="9234DB"/>
              </a:solidFill>
            </a:endParaRPr>
          </a:p>
          <a:p>
            <a:pPr marL="800100" lvl="1" indent="-342900" algn="l">
              <a:spcBef>
                <a:spcPct val="0"/>
              </a:spcBef>
              <a:buFontTx/>
              <a:buChar char="•"/>
            </a:pPr>
            <a:r>
              <a:rPr lang="en-US" sz="1800" dirty="0" smtClean="0">
                <a:solidFill>
                  <a:srgbClr val="9234DB"/>
                </a:solidFill>
              </a:rPr>
              <a:t>Does increased polarization increase the power of partisan cues at the cost of “stronger” frames/arguments?</a:t>
            </a:r>
          </a:p>
          <a:p>
            <a:pPr marL="342900" indent="-342900" algn="l">
              <a:spcBef>
                <a:spcPct val="0"/>
              </a:spcBef>
              <a:buFontTx/>
              <a:buChar char="•"/>
            </a:pPr>
            <a:endParaRPr lang="en-US" sz="1800" dirty="0" smtClean="0">
              <a:solidFill>
                <a:schemeClr val="tx2"/>
              </a:solidFill>
            </a:endParaRPr>
          </a:p>
          <a:p>
            <a:pPr marL="342900" indent="-342900" algn="l">
              <a:spcBef>
                <a:spcPct val="0"/>
              </a:spcBef>
              <a:buFontTx/>
              <a:buChar char="•"/>
            </a:pPr>
            <a:endParaRPr lang="en-US" sz="1800" dirty="0" smtClean="0">
              <a:solidFill>
                <a:schemeClr val="tx2"/>
              </a:solidFill>
            </a:endParaRPr>
          </a:p>
          <a:p>
            <a:pPr marL="342900" indent="-342900" algn="l">
              <a:spcBef>
                <a:spcPct val="0"/>
              </a:spcBef>
            </a:pPr>
            <a:endParaRPr lang="en-US" sz="1800" dirty="0" smtClean="0">
              <a:solidFill>
                <a:schemeClr val="tx2"/>
              </a:solidFill>
            </a:endParaRP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C9D42FFB-156B-42DA-984D-158209CB0678}" type="slidenum">
              <a:rPr lang="en-US" sz="1400" b="0" i="0" smtClean="0"/>
              <a:pPr/>
              <a:t>8</a:t>
            </a:fld>
            <a:endParaRPr lang="en-US" sz="1400" b="0" i="0" smtClean="0"/>
          </a:p>
        </p:txBody>
      </p:sp>
    </p:spTree>
    <p:extLst>
      <p:ext uri="{BB962C8B-B14F-4D97-AF65-F5344CB8AC3E}">
        <p14:creationId xmlns:p14="http://schemas.microsoft.com/office/powerpoint/2010/main" val="3132485872"/>
      </p:ext>
    </p:extLst>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Rep Drilling Frame Effectiveness Scores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80</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644472551"/>
              </p:ext>
            </p:extLst>
          </p:nvPr>
        </p:nvGraphicFramePr>
        <p:xfrm>
          <a:off x="1473200" y="1447800"/>
          <a:ext cx="6197600" cy="5659438"/>
        </p:xfrm>
        <a:graphic>
          <a:graphicData uri="http://schemas.openxmlformats.org/presentationml/2006/ole">
            <mc:AlternateContent xmlns:mc="http://schemas.openxmlformats.org/markup-compatibility/2006">
              <mc:Choice xmlns:v="urn:schemas-microsoft-com:vml" Requires="v">
                <p:oleObj spid="_x0000_s54309" name="Document" r:id="rId4" imgW="6277474" imgH="5719713" progId="Word.Document.12">
                  <p:embed/>
                </p:oleObj>
              </mc:Choice>
              <mc:Fallback>
                <p:oleObj name="Document" r:id="rId4" imgW="6277474" imgH="5719713" progId="Word.Document.12">
                  <p:embed/>
                  <p:pic>
                    <p:nvPicPr>
                      <p:cNvPr id="0" name=""/>
                      <p:cNvPicPr/>
                      <p:nvPr/>
                    </p:nvPicPr>
                    <p:blipFill>
                      <a:blip r:embed="rId5"/>
                      <a:stretch>
                        <a:fillRect/>
                      </a:stretch>
                    </p:blipFill>
                    <p:spPr>
                      <a:xfrm>
                        <a:off x="1473200" y="1447800"/>
                        <a:ext cx="6197600" cy="5659438"/>
                      </a:xfrm>
                      <a:prstGeom prst="rect">
                        <a:avLst/>
                      </a:prstGeom>
                    </p:spPr>
                  </p:pic>
                </p:oleObj>
              </mc:Fallback>
            </mc:AlternateContent>
          </a:graphicData>
        </a:graphic>
      </p:graphicFrame>
      <p:sp>
        <p:nvSpPr>
          <p:cNvPr id="6" name="Rectangle 3"/>
          <p:cNvSpPr txBox="1">
            <a:spLocks noChangeArrowheads="1"/>
          </p:cNvSpPr>
          <p:nvPr/>
        </p:nvSpPr>
        <p:spPr bwMode="auto">
          <a:xfrm>
            <a:off x="457200" y="6054271"/>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2719328183"/>
      </p:ext>
    </p:extLst>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Dem DREAM Frame Effectiveness Scores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81</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844596069"/>
              </p:ext>
            </p:extLst>
          </p:nvPr>
        </p:nvGraphicFramePr>
        <p:xfrm>
          <a:off x="1473200" y="1447800"/>
          <a:ext cx="6197600" cy="5659438"/>
        </p:xfrm>
        <a:graphic>
          <a:graphicData uri="http://schemas.openxmlformats.org/presentationml/2006/ole">
            <mc:AlternateContent xmlns:mc="http://schemas.openxmlformats.org/markup-compatibility/2006">
              <mc:Choice xmlns:v="urn:schemas-microsoft-com:vml" Requires="v">
                <p:oleObj spid="_x0000_s55333" name="Document" r:id="rId4" imgW="6277474" imgH="5719713" progId="Word.Document.12">
                  <p:embed/>
                </p:oleObj>
              </mc:Choice>
              <mc:Fallback>
                <p:oleObj name="Document" r:id="rId4" imgW="6277474" imgH="5719713" progId="Word.Document.12">
                  <p:embed/>
                  <p:pic>
                    <p:nvPicPr>
                      <p:cNvPr id="0" name=""/>
                      <p:cNvPicPr/>
                      <p:nvPr/>
                    </p:nvPicPr>
                    <p:blipFill>
                      <a:blip r:embed="rId5"/>
                      <a:stretch>
                        <a:fillRect/>
                      </a:stretch>
                    </p:blipFill>
                    <p:spPr>
                      <a:xfrm>
                        <a:off x="1473200" y="1447800"/>
                        <a:ext cx="6197600" cy="5659438"/>
                      </a:xfrm>
                      <a:prstGeom prst="rect">
                        <a:avLst/>
                      </a:prstGeom>
                    </p:spPr>
                  </p:pic>
                </p:oleObj>
              </mc:Fallback>
            </mc:AlternateContent>
          </a:graphicData>
        </a:graphic>
      </p:graphicFrame>
      <p:sp>
        <p:nvSpPr>
          <p:cNvPr id="6" name="Rectangle 3"/>
          <p:cNvSpPr txBox="1">
            <a:spLocks noChangeArrowheads="1"/>
          </p:cNvSpPr>
          <p:nvPr/>
        </p:nvSpPr>
        <p:spPr bwMode="auto">
          <a:xfrm>
            <a:off x="457200" y="6054271"/>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586433547"/>
      </p:ext>
    </p:extLst>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228600"/>
            <a:ext cx="8483600" cy="1143000"/>
          </a:xfrm>
          <a:noFill/>
        </p:spPr>
        <p:txBody>
          <a:bodyPr/>
          <a:lstStyle/>
          <a:p>
            <a:pPr algn="ctr"/>
            <a:r>
              <a:rPr lang="en-US" sz="2800" b="1" dirty="0" smtClean="0">
                <a:sym typeface="Wingdings" pitchFamily="2" charset="2"/>
              </a:rPr>
              <a:t>Rep DREAM Frame Effectiveness Scores</a:t>
            </a:r>
            <a:endParaRPr lang="en-US" sz="2800" dirty="0" smtClean="0"/>
          </a:p>
        </p:txBody>
      </p:sp>
      <p:sp>
        <p:nvSpPr>
          <p:cNvPr id="20483" name="Rectangle 3"/>
          <p:cNvSpPr>
            <a:spLocks noGrp="1" noChangeArrowheads="1"/>
          </p:cNvSpPr>
          <p:nvPr>
            <p:ph type="subTitle" idx="1"/>
          </p:nvPr>
        </p:nvSpPr>
        <p:spPr>
          <a:xfrm>
            <a:off x="304800" y="1600200"/>
            <a:ext cx="8229600" cy="4648200"/>
          </a:xfrm>
        </p:spPr>
        <p:txBody>
          <a:bodyPr/>
          <a:lstStyle/>
          <a:p>
            <a:pPr marL="914400" lvl="1" indent="-457200" algn="l">
              <a:spcBef>
                <a:spcPct val="0"/>
              </a:spcBef>
              <a:buFontTx/>
              <a:buChar char="•"/>
            </a:pPr>
            <a:endParaRPr lang="en-US" sz="1800" dirty="0" smtClean="0">
              <a:solidFill>
                <a:srgbClr val="9234DB"/>
              </a:solidFill>
              <a:sym typeface="Wingdings" pitchFamily="2" charset="2"/>
            </a:endParaRPr>
          </a:p>
          <a:p>
            <a:pPr marL="914400" lvl="1" indent="-457200" algn="l">
              <a:spcBef>
                <a:spcPct val="0"/>
              </a:spcBef>
              <a:buFontTx/>
              <a:buChar char="•"/>
            </a:pPr>
            <a:endParaRPr lang="en-US" sz="1800" dirty="0">
              <a:solidFill>
                <a:srgbClr val="9234DB"/>
              </a:solidFill>
              <a:sym typeface="Wingdings" pitchFamily="2" charset="2"/>
            </a:endParaRPr>
          </a:p>
          <a:p>
            <a:pPr marL="914400" lvl="1" indent="-457200" algn="l">
              <a:spcBef>
                <a:spcPct val="0"/>
              </a:spcBef>
              <a:buFontTx/>
              <a:buChar char="•"/>
            </a:pPr>
            <a:endParaRPr lang="en-US" sz="1800" dirty="0" smtClean="0">
              <a:solidFill>
                <a:srgbClr val="9234DB"/>
              </a:solidFill>
              <a:sym typeface="Wingdings" pitchFamily="2" charset="2"/>
            </a:endParaRPr>
          </a:p>
          <a:p>
            <a:pPr marL="1371600" lvl="2" indent="-457200" algn="l">
              <a:spcBef>
                <a:spcPct val="0"/>
              </a:spcBef>
              <a:buFontTx/>
              <a:buChar char="•"/>
            </a:pPr>
            <a:endParaRPr lang="en-US" sz="1800" dirty="0" smtClean="0">
              <a:solidFill>
                <a:srgbClr val="FF0000"/>
              </a:solidFill>
              <a:sym typeface="Wingdings" pitchFamily="2" charset="2"/>
            </a:endParaRPr>
          </a:p>
          <a:p>
            <a:pPr lvl="1" algn="l">
              <a:spcBef>
                <a:spcPct val="0"/>
              </a:spcBef>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algn="l">
              <a:spcBef>
                <a:spcPct val="0"/>
              </a:spcBef>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49E0E850-83BF-4934-8F83-A4F5D6FFBF28}" type="slidenum">
              <a:rPr lang="en-US" sz="1400" b="0" i="0" smtClean="0"/>
              <a:pPr/>
              <a:t>82</a:t>
            </a:fld>
            <a:endParaRPr lang="en-US" sz="1400" b="0" i="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898701718"/>
              </p:ext>
            </p:extLst>
          </p:nvPr>
        </p:nvGraphicFramePr>
        <p:xfrm>
          <a:off x="1473200" y="1447800"/>
          <a:ext cx="6197600" cy="5659438"/>
        </p:xfrm>
        <a:graphic>
          <a:graphicData uri="http://schemas.openxmlformats.org/presentationml/2006/ole">
            <mc:AlternateContent xmlns:mc="http://schemas.openxmlformats.org/markup-compatibility/2006">
              <mc:Choice xmlns:v="urn:schemas-microsoft-com:vml" Requires="v">
                <p:oleObj spid="_x0000_s56357" name="Document" r:id="rId4" imgW="6277474" imgH="5719713" progId="Word.Document.12">
                  <p:embed/>
                </p:oleObj>
              </mc:Choice>
              <mc:Fallback>
                <p:oleObj name="Document" r:id="rId4" imgW="6277474" imgH="5719713" progId="Word.Document.12">
                  <p:embed/>
                  <p:pic>
                    <p:nvPicPr>
                      <p:cNvPr id="0" name=""/>
                      <p:cNvPicPr/>
                      <p:nvPr/>
                    </p:nvPicPr>
                    <p:blipFill>
                      <a:blip r:embed="rId5"/>
                      <a:stretch>
                        <a:fillRect/>
                      </a:stretch>
                    </p:blipFill>
                    <p:spPr>
                      <a:xfrm>
                        <a:off x="1473200" y="1447800"/>
                        <a:ext cx="6197600" cy="5659438"/>
                      </a:xfrm>
                      <a:prstGeom prst="rect">
                        <a:avLst/>
                      </a:prstGeom>
                    </p:spPr>
                  </p:pic>
                </p:oleObj>
              </mc:Fallback>
            </mc:AlternateContent>
          </a:graphicData>
        </a:graphic>
      </p:graphicFrame>
      <p:sp>
        <p:nvSpPr>
          <p:cNvPr id="6" name="Rectangle 3"/>
          <p:cNvSpPr txBox="1">
            <a:spLocks noChangeArrowheads="1"/>
          </p:cNvSpPr>
          <p:nvPr/>
        </p:nvSpPr>
        <p:spPr bwMode="auto">
          <a:xfrm>
            <a:off x="457200" y="6054271"/>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800">
                <a:solidFill>
                  <a:schemeClr val="tx1"/>
                </a:solidFill>
                <a:latin typeface="+mn-lt"/>
              </a:defRPr>
            </a:lvl2pPr>
            <a:lvl3pPr marL="914400" indent="0" algn="ctr" rtl="0" eaLnBrk="0" fontAlgn="base" hangingPunct="0">
              <a:spcBef>
                <a:spcPct val="20000"/>
              </a:spcBef>
              <a:spcAft>
                <a:spcPct val="0"/>
              </a:spcAft>
              <a:buClr>
                <a:schemeClr val="tx2"/>
              </a:buClr>
              <a:buNone/>
              <a:defRPr sz="2400">
                <a:solidFill>
                  <a:schemeClr val="tx1"/>
                </a:solidFill>
                <a:latin typeface="+mn-lt"/>
              </a:defRPr>
            </a:lvl3pPr>
            <a:lvl4pPr marL="1371600" indent="0" algn="ctr" rtl="0" eaLnBrk="0" fontAlgn="base" hangingPunct="0">
              <a:spcBef>
                <a:spcPct val="20000"/>
              </a:spcBef>
              <a:spcAft>
                <a:spcPct val="0"/>
              </a:spcAft>
              <a:buClr>
                <a:schemeClr val="tx2"/>
              </a:buClr>
              <a:buNone/>
              <a:defRPr sz="2000">
                <a:solidFill>
                  <a:schemeClr val="tx1"/>
                </a:solidFill>
                <a:latin typeface="+mn-lt"/>
              </a:defRPr>
            </a:lvl4pPr>
            <a:lvl5pPr marL="1828800" indent="0" algn="ctr" rtl="0" eaLnBrk="0" fontAlgn="base" hangingPunct="0">
              <a:spcBef>
                <a:spcPct val="20000"/>
              </a:spcBef>
              <a:spcAft>
                <a:spcPct val="0"/>
              </a:spcAft>
              <a:buClr>
                <a:schemeClr val="tx2"/>
              </a:buClr>
              <a:buNone/>
              <a:defRPr sz="2000">
                <a:solidFill>
                  <a:schemeClr val="tx1"/>
                </a:solidFill>
                <a:latin typeface="+mn-lt"/>
              </a:defRPr>
            </a:lvl5pPr>
            <a:lvl6pPr marL="2286000" indent="0" algn="ctr" rtl="0" eaLnBrk="0" fontAlgn="base" hangingPunct="0">
              <a:spcBef>
                <a:spcPct val="20000"/>
              </a:spcBef>
              <a:spcAft>
                <a:spcPct val="0"/>
              </a:spcAft>
              <a:buClr>
                <a:schemeClr val="tx2"/>
              </a:buClr>
              <a:buNone/>
              <a:defRPr sz="2000">
                <a:solidFill>
                  <a:schemeClr val="tx1"/>
                </a:solidFill>
                <a:latin typeface="+mn-lt"/>
              </a:defRPr>
            </a:lvl6pPr>
            <a:lvl7pPr marL="2743200" indent="0" algn="ctr" rtl="0" eaLnBrk="0" fontAlgn="base" hangingPunct="0">
              <a:spcBef>
                <a:spcPct val="20000"/>
              </a:spcBef>
              <a:spcAft>
                <a:spcPct val="0"/>
              </a:spcAft>
              <a:buClr>
                <a:schemeClr val="tx2"/>
              </a:buClr>
              <a:buNone/>
              <a:defRPr sz="2000">
                <a:solidFill>
                  <a:schemeClr val="tx1"/>
                </a:solidFill>
                <a:latin typeface="+mn-lt"/>
              </a:defRPr>
            </a:lvl7pPr>
            <a:lvl8pPr marL="3200400" indent="0" algn="ctr" rtl="0" eaLnBrk="0" fontAlgn="base" hangingPunct="0">
              <a:spcBef>
                <a:spcPct val="20000"/>
              </a:spcBef>
              <a:spcAft>
                <a:spcPct val="0"/>
              </a:spcAft>
              <a:buClr>
                <a:schemeClr val="tx2"/>
              </a:buClr>
              <a:buNone/>
              <a:defRPr sz="2000">
                <a:solidFill>
                  <a:schemeClr val="tx1"/>
                </a:solidFill>
                <a:latin typeface="+mn-lt"/>
              </a:defRPr>
            </a:lvl8pPr>
            <a:lvl9pPr marL="3657600" indent="0" algn="ctr" rtl="0" eaLnBrk="0" fontAlgn="base" hangingPunct="0">
              <a:spcBef>
                <a:spcPct val="20000"/>
              </a:spcBef>
              <a:spcAft>
                <a:spcPct val="0"/>
              </a:spcAft>
              <a:buClr>
                <a:schemeClr val="tx2"/>
              </a:buClr>
              <a:buNone/>
              <a:defRPr sz="2000">
                <a:solidFill>
                  <a:schemeClr val="tx1"/>
                </a:solidFill>
                <a:latin typeface="+mn-lt"/>
              </a:defRPr>
            </a:lvl9pPr>
          </a:lstStyle>
          <a:p>
            <a:pPr marL="457200" indent="-457200" algn="l">
              <a:spcBef>
                <a:spcPct val="0"/>
              </a:spcBef>
              <a:buFontTx/>
              <a:buChar char="•"/>
            </a:pPr>
            <a:endParaRPr lang="en-US" sz="1800" dirty="0" smtClean="0">
              <a:solidFill>
                <a:srgbClr val="FF0000"/>
              </a:solidFill>
              <a:sym typeface="Wingdings" pitchFamily="2" charset="2"/>
            </a:endParaRPr>
          </a:p>
          <a:p>
            <a:pPr marL="457200" indent="-457200" algn="l">
              <a:spcBef>
                <a:spcPct val="0"/>
              </a:spcBef>
              <a:buFontTx/>
              <a:buChar char="•"/>
            </a:pPr>
            <a:endParaRPr lang="en-US" sz="1800" dirty="0" smtClean="0">
              <a:solidFill>
                <a:srgbClr val="FF0000"/>
              </a:solidFill>
              <a:sym typeface="Wingdings" pitchFamily="2" charset="2"/>
            </a:endParaRPr>
          </a:p>
        </p:txBody>
      </p:sp>
    </p:spTree>
    <p:extLst>
      <p:ext uri="{BB962C8B-B14F-4D97-AF65-F5344CB8AC3E}">
        <p14:creationId xmlns:p14="http://schemas.microsoft.com/office/powerpoint/2010/main" val="437958356"/>
      </p:ext>
    </p:extLst>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Experimental Design: Varying Attributions</a:t>
            </a:r>
            <a:endParaRPr lang="en-US" sz="2800" smtClean="0"/>
          </a:p>
        </p:txBody>
      </p:sp>
      <p:sp>
        <p:nvSpPr>
          <p:cNvPr id="23555" name="Rectangle 3"/>
          <p:cNvSpPr>
            <a:spLocks noGrp="1" noChangeArrowheads="1"/>
          </p:cNvSpPr>
          <p:nvPr>
            <p:ph type="subTitle" idx="1"/>
          </p:nvPr>
        </p:nvSpPr>
        <p:spPr>
          <a:xfrm>
            <a:off x="304800" y="1600200"/>
            <a:ext cx="8077200" cy="4648200"/>
          </a:xfrm>
        </p:spPr>
        <p:txBody>
          <a:bodyPr/>
          <a:lstStyle/>
          <a:p>
            <a:pPr marL="800100" lvl="1" indent="-342900" algn="l">
              <a:spcBef>
                <a:spcPct val="0"/>
              </a:spcBef>
              <a:buFontTx/>
              <a:buChar char="•"/>
              <a:defRPr/>
            </a:pPr>
            <a:r>
              <a:rPr lang="en-US" sz="2000" dirty="0" smtClean="0">
                <a:solidFill>
                  <a:schemeClr val="tx2"/>
                </a:solidFill>
              </a:rPr>
              <a:t>“The Energy Act </a:t>
            </a:r>
          </a:p>
          <a:p>
            <a:pPr marL="800100" lvl="1" indent="-342900" algn="l">
              <a:spcBef>
                <a:spcPct val="0"/>
              </a:spcBef>
              <a:buFontTx/>
              <a:buChar char="•"/>
              <a:defRPr/>
            </a:pPr>
            <a:endParaRPr lang="en-US" sz="2000" dirty="0" smtClean="0">
              <a:solidFill>
                <a:schemeClr val="tx2"/>
              </a:solidFill>
            </a:endParaRPr>
          </a:p>
          <a:p>
            <a:pPr marL="800100" lvl="1" indent="-342900" algn="l">
              <a:spcBef>
                <a:spcPct val="0"/>
              </a:spcBef>
              <a:buFontTx/>
              <a:buChar char="•"/>
              <a:defRPr/>
            </a:pPr>
            <a:r>
              <a:rPr lang="en-US" sz="2000" dirty="0" smtClean="0">
                <a:solidFill>
                  <a:schemeClr val="tx2">
                    <a:lumMod val="50000"/>
                  </a:schemeClr>
                </a:solidFill>
              </a:rPr>
              <a:t>overall, was widely supported by Democratic representatives and</a:t>
            </a:r>
            <a:r>
              <a:rPr lang="en-US" sz="2000" dirty="0" smtClean="0">
                <a:solidFill>
                  <a:schemeClr val="tx2"/>
                </a:solidFill>
              </a:rPr>
              <a:t>, </a:t>
            </a:r>
          </a:p>
          <a:p>
            <a:pPr marL="800100" lvl="1" indent="-342900" algn="l">
              <a:spcBef>
                <a:spcPct val="0"/>
              </a:spcBef>
              <a:defRPr/>
            </a:pPr>
            <a:r>
              <a:rPr lang="en-US" sz="2000" dirty="0" smtClean="0">
                <a:solidFill>
                  <a:schemeClr val="tx2"/>
                </a:solidFill>
              </a:rPr>
              <a:t>				</a:t>
            </a:r>
            <a:r>
              <a:rPr lang="en-US" sz="2000" dirty="0" smtClean="0"/>
              <a:t>	OR</a:t>
            </a:r>
          </a:p>
          <a:p>
            <a:pPr marL="800100" lvl="1" indent="-342900" algn="l">
              <a:spcBef>
                <a:spcPct val="0"/>
              </a:spcBef>
              <a:buFontTx/>
              <a:buChar char="•"/>
              <a:defRPr/>
            </a:pPr>
            <a:endParaRPr lang="en-US" sz="2000" dirty="0" smtClean="0">
              <a:solidFill>
                <a:schemeClr val="tx2"/>
              </a:solidFill>
            </a:endParaRPr>
          </a:p>
          <a:p>
            <a:pPr marL="800100" lvl="1" indent="-342900" algn="l">
              <a:spcBef>
                <a:spcPct val="0"/>
              </a:spcBef>
              <a:buFontTx/>
              <a:buChar char="•"/>
              <a:defRPr/>
            </a:pPr>
            <a:r>
              <a:rPr lang="en-US" sz="2000" dirty="0" smtClean="0">
                <a:solidFill>
                  <a:srgbClr val="FF0000"/>
                </a:solidFill>
              </a:rPr>
              <a:t>overall, was widely supported by Republican representatives and</a:t>
            </a:r>
            <a:r>
              <a:rPr lang="en-US" sz="2000" dirty="0" smtClean="0">
                <a:solidFill>
                  <a:schemeClr val="tx2"/>
                </a:solidFill>
              </a:rPr>
              <a:t>, </a:t>
            </a:r>
          </a:p>
          <a:p>
            <a:pPr marL="800100" lvl="1" indent="-342900" algn="l">
              <a:spcBef>
                <a:spcPct val="0"/>
              </a:spcBef>
              <a:defRPr/>
            </a:pPr>
            <a:r>
              <a:rPr lang="en-US" sz="2000" dirty="0" smtClean="0">
                <a:solidFill>
                  <a:schemeClr val="tx2"/>
                </a:solidFill>
              </a:rPr>
              <a:t>					</a:t>
            </a:r>
            <a:r>
              <a:rPr lang="en-US" sz="2000" dirty="0" smtClean="0"/>
              <a:t> OR</a:t>
            </a:r>
            <a:endParaRPr lang="en-US" sz="2000" dirty="0" smtClean="0">
              <a:solidFill>
                <a:schemeClr val="tx2"/>
              </a:solidFill>
            </a:endParaRPr>
          </a:p>
          <a:p>
            <a:pPr marL="800100" lvl="1" indent="-342900" algn="l">
              <a:spcBef>
                <a:spcPct val="0"/>
              </a:spcBef>
              <a:buFontTx/>
              <a:buChar char="•"/>
              <a:defRPr/>
            </a:pPr>
            <a:endParaRPr lang="en-US" sz="2000" dirty="0" smtClean="0">
              <a:solidFill>
                <a:schemeClr val="tx2"/>
              </a:solidFill>
            </a:endParaRPr>
          </a:p>
          <a:p>
            <a:pPr marL="800100" lvl="1" indent="-342900" algn="l">
              <a:spcBef>
                <a:spcPct val="0"/>
              </a:spcBef>
              <a:buFontTx/>
              <a:buChar char="•"/>
              <a:defRPr/>
            </a:pPr>
            <a:r>
              <a:rPr lang="en-US" sz="2000" dirty="0" smtClean="0">
                <a:solidFill>
                  <a:srgbClr val="336600"/>
                </a:solidFill>
              </a:rPr>
              <a:t>overall, was widely supported by representatives from both parties, and,</a:t>
            </a:r>
            <a:endParaRPr lang="en-US" sz="2000" dirty="0" smtClean="0">
              <a:solidFill>
                <a:schemeClr val="tx2"/>
              </a:solidFill>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defRPr/>
            </a:pPr>
            <a:r>
              <a:rPr lang="en-US" sz="2000" dirty="0" smtClean="0">
                <a:solidFill>
                  <a:schemeClr val="tx2"/>
                </a:solidFill>
              </a:rPr>
              <a:t>					</a:t>
            </a:r>
            <a:r>
              <a:rPr lang="en-US" sz="2000" dirty="0" smtClean="0"/>
              <a:t> OR</a:t>
            </a:r>
            <a:endParaRPr lang="en-US" sz="2000" dirty="0" smtClean="0">
              <a:solidFill>
                <a:schemeClr val="tx2"/>
              </a:solidFill>
            </a:endParaRPr>
          </a:p>
          <a:p>
            <a:pPr marL="800100" lvl="1" indent="-342900" algn="l">
              <a:spcBef>
                <a:spcPct val="0"/>
              </a:spcBef>
              <a:buFontTx/>
              <a:buChar char="•"/>
              <a:defRPr/>
            </a:pPr>
            <a:endParaRPr lang="en-US" sz="2000" dirty="0" smtClean="0">
              <a:solidFill>
                <a:schemeClr val="tx2"/>
              </a:solidFill>
            </a:endParaRPr>
          </a:p>
          <a:p>
            <a:pPr marL="800100" lvl="1" indent="-342900" algn="l">
              <a:spcBef>
                <a:spcPct val="0"/>
              </a:spcBef>
              <a:buFontTx/>
              <a:buChar char="•"/>
              <a:defRPr/>
            </a:pPr>
            <a:r>
              <a:rPr lang="en-US" sz="2000" dirty="0" smtClean="0">
                <a:solidFill>
                  <a:srgbClr val="9234DB"/>
                </a:solidFill>
              </a:rPr>
              <a:t>overall, was supported by some, but not all, representatives of both parties, and,</a:t>
            </a:r>
          </a:p>
          <a:p>
            <a:pPr marL="800100" lvl="1" indent="-342900" algn="l">
              <a:spcBef>
                <a:spcPct val="0"/>
              </a:spcBef>
              <a:buFontTx/>
              <a:buChar char="•"/>
              <a:defRPr/>
            </a:pPr>
            <a:endParaRPr lang="en-US" sz="2000" dirty="0" smtClean="0">
              <a:solidFill>
                <a:schemeClr val="tx2"/>
              </a:solidFill>
              <a:sym typeface="Wingdings" pitchFamily="2" charset="2"/>
            </a:endParaRPr>
          </a:p>
          <a:p>
            <a:pPr>
              <a:defRPr/>
            </a:pPr>
            <a:r>
              <a:rPr lang="en-US" sz="2000" dirty="0" smtClean="0">
                <a:solidFill>
                  <a:schemeClr val="tx2"/>
                </a:solidFill>
              </a:rPr>
              <a:t> </a:t>
            </a: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342900" indent="-342900" algn="l">
              <a:spcBef>
                <a:spcPct val="0"/>
              </a:spcBef>
              <a:buFontTx/>
              <a:buChar char="•"/>
              <a:defRPr/>
            </a:pPr>
            <a:endParaRPr lang="en-US" sz="2000" dirty="0" smtClean="0">
              <a:solidFill>
                <a:schemeClr val="tx2"/>
              </a:solidFill>
              <a:sym typeface="Wingdings" pitchFamily="2" charset="2"/>
            </a:endParaRPr>
          </a:p>
          <a:p>
            <a:pPr marL="342900"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326FB60C-CEA3-4C32-87B7-42F35B0D1D8C}" type="slidenum">
              <a:rPr lang="en-US" sz="1400" b="0" i="0" smtClean="0"/>
              <a:pPr/>
              <a:t>83</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Experimental Design: Varying Attributions</a:t>
            </a:r>
            <a:endParaRPr lang="en-US" sz="2800" smtClean="0"/>
          </a:p>
        </p:txBody>
      </p:sp>
      <p:sp>
        <p:nvSpPr>
          <p:cNvPr id="23555" name="Rectangle 3"/>
          <p:cNvSpPr>
            <a:spLocks noGrp="1" noChangeArrowheads="1"/>
          </p:cNvSpPr>
          <p:nvPr>
            <p:ph type="subTitle" idx="1"/>
          </p:nvPr>
        </p:nvSpPr>
        <p:spPr>
          <a:xfrm>
            <a:off x="304800" y="1600200"/>
            <a:ext cx="8077200" cy="4648200"/>
          </a:xfrm>
        </p:spPr>
        <p:txBody>
          <a:bodyPr/>
          <a:lstStyle/>
          <a:p>
            <a:pPr algn="l">
              <a:defRPr/>
            </a:pPr>
            <a:endParaRPr lang="en-US" sz="2000" dirty="0" smtClean="0">
              <a:solidFill>
                <a:schemeClr val="tx2"/>
              </a:solidFill>
            </a:endParaRPr>
          </a:p>
          <a:p>
            <a:pPr lvl="1" algn="l">
              <a:buFont typeface="Arial" pitchFamily="34" charset="0"/>
              <a:buChar char="•"/>
              <a:defRPr/>
            </a:pPr>
            <a:r>
              <a:rPr lang="en-US" sz="2000" dirty="0" smtClean="0">
                <a:solidFill>
                  <a:schemeClr val="tx2"/>
                </a:solidFill>
              </a:rPr>
              <a:t> … (details of act)… </a:t>
            </a:r>
          </a:p>
          <a:p>
            <a:pPr lvl="1" algn="l">
              <a:buFont typeface="Arial" pitchFamily="34" charset="0"/>
              <a:buChar char="•"/>
              <a:defRPr/>
            </a:pPr>
            <a:endParaRPr lang="en-US" sz="2000" dirty="0" smtClean="0">
              <a:solidFill>
                <a:schemeClr val="tx2"/>
              </a:solidFill>
            </a:endParaRPr>
          </a:p>
          <a:p>
            <a:pPr lvl="1" algn="l">
              <a:buFont typeface="Arial" pitchFamily="34" charset="0"/>
              <a:buChar char="•"/>
              <a:defRPr/>
            </a:pPr>
            <a:r>
              <a:rPr lang="en-US" sz="2000" dirty="0" smtClean="0">
                <a:solidFill>
                  <a:schemeClr val="tx2"/>
                </a:solidFill>
              </a:rPr>
              <a:t> Given this information, to what extent do you oppose or support the Act?  (7-point scale).</a:t>
            </a:r>
          </a:p>
          <a:p>
            <a:pPr>
              <a:defRPr/>
            </a:pPr>
            <a:r>
              <a:rPr lang="en-US" sz="2000" dirty="0" smtClean="0">
                <a:solidFill>
                  <a:schemeClr val="tx2"/>
                </a:solidFill>
              </a:rPr>
              <a:t> </a:t>
            </a: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342900" indent="-342900" algn="l">
              <a:spcBef>
                <a:spcPct val="0"/>
              </a:spcBef>
              <a:buFontTx/>
              <a:buChar char="•"/>
              <a:defRPr/>
            </a:pPr>
            <a:endParaRPr lang="en-US" sz="2000" dirty="0" smtClean="0">
              <a:solidFill>
                <a:schemeClr val="tx2"/>
              </a:solidFill>
              <a:sym typeface="Wingdings" pitchFamily="2" charset="2"/>
            </a:endParaRPr>
          </a:p>
          <a:p>
            <a:pPr marL="342900"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9D24E64E-F281-4363-BA2C-23DC522EA201}" type="slidenum">
              <a:rPr lang="en-US" sz="1400" b="0" i="0" smtClean="0"/>
              <a:pPr/>
              <a:t>84</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Experimental Design: Varying Motivation</a:t>
            </a:r>
            <a:endParaRPr lang="en-US" sz="2800" smtClean="0"/>
          </a:p>
        </p:txBody>
      </p:sp>
      <p:sp>
        <p:nvSpPr>
          <p:cNvPr id="55299" name="Rectangle 3"/>
          <p:cNvSpPr>
            <a:spLocks noGrp="1" noChangeArrowheads="1"/>
          </p:cNvSpPr>
          <p:nvPr>
            <p:ph type="subTitle" idx="1"/>
          </p:nvPr>
        </p:nvSpPr>
        <p:spPr>
          <a:xfrm>
            <a:off x="457200" y="1600200"/>
            <a:ext cx="8077200" cy="4648200"/>
          </a:xfrm>
        </p:spPr>
        <p:txBody>
          <a:bodyPr/>
          <a:lstStyle/>
          <a:p>
            <a:pPr marL="342900" indent="-342900" algn="l">
              <a:spcBef>
                <a:spcPct val="0"/>
              </a:spcBef>
              <a:buFontTx/>
              <a:buChar char="•"/>
            </a:pPr>
            <a:r>
              <a:rPr lang="en-US" sz="2000" smtClean="0">
                <a:solidFill>
                  <a:srgbClr val="FF0000"/>
                </a:solidFill>
                <a:sym typeface="Wingdings" pitchFamily="2" charset="2"/>
              </a:rPr>
              <a:t>Motivated reasoning depends on individual motivation.  </a:t>
            </a: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r>
              <a:rPr lang="en-US" sz="2000" smtClean="0">
                <a:solidFill>
                  <a:srgbClr val="FF0000"/>
                </a:solidFill>
              </a:rPr>
              <a:t>Accuracy motivation </a:t>
            </a:r>
            <a:r>
              <a:rPr lang="en-US" sz="2000" smtClean="0">
                <a:solidFill>
                  <a:srgbClr val="FF0000"/>
                </a:solidFill>
                <a:sym typeface="Wingdings" pitchFamily="2" charset="2"/>
              </a:rPr>
              <a:t></a:t>
            </a:r>
            <a:r>
              <a:rPr lang="en-US" sz="2000" smtClean="0">
                <a:solidFill>
                  <a:srgbClr val="FF0000"/>
                </a:solidFill>
              </a:rPr>
              <a:t> </a:t>
            </a:r>
            <a:r>
              <a:rPr lang="en-US" sz="2000" smtClean="0">
                <a:solidFill>
                  <a:schemeClr val="tx2"/>
                </a:solidFill>
              </a:rPr>
              <a:t>increased stakes involved in making a wrong judgment, without increased attractiveness of a particular opinion. </a:t>
            </a:r>
            <a:endParaRPr lang="en-US" sz="2000" b="1" smtClean="0">
              <a:solidFill>
                <a:schemeClr val="tx2"/>
              </a:solidFill>
            </a:endParaRPr>
          </a:p>
          <a:p>
            <a:pPr marL="342900" indent="-342900" algn="l">
              <a:spcBef>
                <a:spcPct val="0"/>
              </a:spcBef>
              <a:buFontTx/>
              <a:buChar char="•"/>
            </a:pPr>
            <a:endParaRPr lang="en-US" sz="2000" b="1" smtClean="0"/>
          </a:p>
          <a:p>
            <a:pPr marL="342900" indent="-342900" algn="l">
              <a:spcBef>
                <a:spcPct val="0"/>
              </a:spcBef>
              <a:buFontTx/>
              <a:buChar char="•"/>
            </a:pPr>
            <a:endParaRPr lang="en-US" sz="2000" b="1" smtClean="0"/>
          </a:p>
          <a:p>
            <a:pPr marL="342900" indent="-342900" algn="l">
              <a:spcBef>
                <a:spcPct val="0"/>
              </a:spcBef>
              <a:buFontTx/>
              <a:buChar char="•"/>
            </a:pPr>
            <a:r>
              <a:rPr lang="en-US" sz="2000" smtClean="0">
                <a:solidFill>
                  <a:srgbClr val="FF0000"/>
                </a:solidFill>
              </a:rPr>
              <a:t>Directional motivation </a:t>
            </a:r>
            <a:r>
              <a:rPr lang="en-US" sz="2000" b="1" smtClean="0">
                <a:solidFill>
                  <a:srgbClr val="FF0000"/>
                </a:solidFill>
                <a:sym typeface="Wingdings" pitchFamily="2" charset="2"/>
              </a:rPr>
              <a:t></a:t>
            </a:r>
            <a:r>
              <a:rPr lang="en-US" sz="2000" smtClean="0"/>
              <a:t> </a:t>
            </a:r>
            <a:r>
              <a:rPr lang="en-US" sz="2000" smtClean="0">
                <a:solidFill>
                  <a:schemeClr val="tx2"/>
                </a:solidFill>
              </a:rPr>
              <a:t>motivated to arrive at a particular conclusion (e.g., consistent with party).</a:t>
            </a: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92AAE61D-E2B3-40C8-B312-93AF953C0F87}" type="slidenum">
              <a:rPr lang="en-US" sz="1400" b="0" i="0" smtClean="0"/>
              <a:pPr/>
              <a:t>85</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Experimental Design: Varying Attributions</a:t>
            </a:r>
            <a:endParaRPr lang="en-US" sz="2800" smtClean="0"/>
          </a:p>
        </p:txBody>
      </p:sp>
      <p:sp>
        <p:nvSpPr>
          <p:cNvPr id="23555" name="Rectangle 3"/>
          <p:cNvSpPr>
            <a:spLocks noGrp="1" noChangeArrowheads="1"/>
          </p:cNvSpPr>
          <p:nvPr>
            <p:ph type="subTitle" idx="1"/>
          </p:nvPr>
        </p:nvSpPr>
        <p:spPr>
          <a:xfrm>
            <a:off x="457200" y="1600200"/>
            <a:ext cx="8077200" cy="4648200"/>
          </a:xfrm>
        </p:spPr>
        <p:txBody>
          <a:bodyPr/>
          <a:lstStyle/>
          <a:p>
            <a:pPr marL="342900" indent="-342900" algn="l">
              <a:spcBef>
                <a:spcPct val="0"/>
              </a:spcBef>
              <a:buFontTx/>
              <a:buChar char="•"/>
              <a:defRPr/>
            </a:pPr>
            <a:endParaRPr lang="en-US" sz="2000" dirty="0" smtClean="0">
              <a:solidFill>
                <a:schemeClr val="tx2"/>
              </a:solidFill>
              <a:sym typeface="Wingdings" pitchFamily="2" charset="2"/>
            </a:endParaRPr>
          </a:p>
          <a:p>
            <a:pPr marL="342900" indent="-342900" algn="l">
              <a:spcBef>
                <a:spcPct val="0"/>
              </a:spcBef>
              <a:buFontTx/>
              <a:buChar char="•"/>
              <a:defRPr/>
            </a:pPr>
            <a:r>
              <a:rPr lang="en-US" sz="2000" dirty="0" smtClean="0">
                <a:solidFill>
                  <a:schemeClr val="tx2"/>
                </a:solidFill>
              </a:rPr>
              <a:t>[When thinking about your opinion,] </a:t>
            </a:r>
          </a:p>
          <a:p>
            <a:pPr marL="342900" indent="-342900" algn="l">
              <a:spcBef>
                <a:spcPct val="0"/>
              </a:spcBef>
              <a:buFontTx/>
              <a:buChar char="•"/>
              <a:defRPr/>
            </a:pPr>
            <a:endParaRPr lang="en-US" sz="2000" dirty="0" smtClean="0">
              <a:solidFill>
                <a:schemeClr val="tx2"/>
              </a:solidFill>
            </a:endParaRPr>
          </a:p>
          <a:p>
            <a:pPr marL="342900" indent="-342900" algn="l">
              <a:spcBef>
                <a:spcPct val="0"/>
              </a:spcBef>
              <a:buFontTx/>
              <a:buChar char="•"/>
              <a:defRPr/>
            </a:pPr>
            <a:r>
              <a:rPr lang="en-US" sz="2000" dirty="0" smtClean="0">
                <a:solidFill>
                  <a:srgbClr val="336600"/>
                </a:solidFill>
              </a:rPr>
              <a:t>please try to view the policy in an evenhanded way.  We may later ask that you justify the reasons for your judgment – that is, why the policy’s content is more or less appealing. </a:t>
            </a:r>
            <a:r>
              <a:rPr lang="en-US" sz="2000" dirty="0" smtClean="0">
                <a:solidFill>
                  <a:srgbClr val="FF0000"/>
                </a:solidFill>
              </a:rPr>
              <a:t>(accuracy)</a:t>
            </a:r>
          </a:p>
          <a:p>
            <a:pPr marL="342900" indent="-342900" algn="l">
              <a:spcBef>
                <a:spcPct val="0"/>
              </a:spcBef>
              <a:buFontTx/>
              <a:buChar char="•"/>
              <a:defRPr/>
            </a:pPr>
            <a:endParaRPr lang="en-US" sz="2000" dirty="0" smtClean="0"/>
          </a:p>
          <a:p>
            <a:pPr marL="342900" indent="-342900" algn="l">
              <a:spcBef>
                <a:spcPct val="0"/>
              </a:spcBef>
              <a:defRPr/>
            </a:pPr>
            <a:r>
              <a:rPr lang="en-US" sz="2000" dirty="0" smtClean="0"/>
              <a:t>					OR</a:t>
            </a:r>
          </a:p>
          <a:p>
            <a:pPr marL="342900" indent="-342900" algn="l">
              <a:spcBef>
                <a:spcPct val="0"/>
              </a:spcBef>
              <a:buFontTx/>
              <a:buChar char="•"/>
              <a:defRPr/>
            </a:pPr>
            <a:endParaRPr lang="en-US" sz="2000" dirty="0" smtClean="0"/>
          </a:p>
          <a:p>
            <a:pPr marL="342900" indent="-342900" algn="l">
              <a:spcBef>
                <a:spcPct val="0"/>
              </a:spcBef>
              <a:buFontTx/>
              <a:buChar char="•"/>
              <a:defRPr/>
            </a:pPr>
            <a:r>
              <a:rPr lang="en-US" sz="2000" dirty="0" smtClean="0">
                <a:solidFill>
                  <a:schemeClr val="accent1">
                    <a:lumMod val="75000"/>
                  </a:schemeClr>
                </a:solidFill>
              </a:rPr>
              <a:t>consider that the bill was passed during a period of divided government where fellow partisans voted together nearly 90% of the time. This was necessary to ensure coherent policy programs. We may later ask you about your party and why you affiliate with it. </a:t>
            </a:r>
            <a:r>
              <a:rPr lang="en-US" sz="2000" dirty="0" smtClean="0">
                <a:solidFill>
                  <a:srgbClr val="FF0000"/>
                </a:solidFill>
              </a:rPr>
              <a:t>(directional)</a:t>
            </a:r>
            <a:endParaRPr lang="en-US" sz="2000" dirty="0" smtClean="0">
              <a:solidFill>
                <a:srgbClr val="FF0000"/>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342900" indent="-342900" algn="l">
              <a:spcBef>
                <a:spcPct val="0"/>
              </a:spcBef>
              <a:buFontTx/>
              <a:buChar char="•"/>
              <a:defRPr/>
            </a:pPr>
            <a:endParaRPr lang="en-US" sz="2000" dirty="0" smtClean="0">
              <a:solidFill>
                <a:schemeClr val="tx2"/>
              </a:solidFill>
              <a:sym typeface="Wingdings" pitchFamily="2" charset="2"/>
            </a:endParaRPr>
          </a:p>
          <a:p>
            <a:pPr marL="342900"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a:p>
            <a:pPr marL="800100" lvl="1" indent="-342900" algn="l">
              <a:spcBef>
                <a:spcPct val="0"/>
              </a:spcBef>
              <a:buFontTx/>
              <a:buChar char="•"/>
              <a:defRPr/>
            </a:pPr>
            <a:endParaRPr lang="en-US" sz="2000" dirty="0" smtClean="0">
              <a:solidFill>
                <a:schemeClr val="tx2"/>
              </a:solidFill>
              <a:sym typeface="Wingdings" pitchFamily="2" charset="2"/>
            </a:endParaRPr>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141CABFD-DCFB-4210-968A-8EFB28C3A7FC}" type="slidenum">
              <a:rPr lang="en-US" sz="1400" b="0" i="0" smtClean="0"/>
              <a:pPr/>
              <a:t>86</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Experimental Conditions</a:t>
            </a:r>
            <a:endParaRPr lang="en-US" sz="2800" smtClean="0"/>
          </a:p>
        </p:txBody>
      </p:sp>
      <p:sp>
        <p:nvSpPr>
          <p:cNvPr id="3076" name="Rectangle 3"/>
          <p:cNvSpPr>
            <a:spLocks noGrp="1" noChangeArrowheads="1"/>
          </p:cNvSpPr>
          <p:nvPr>
            <p:ph type="subTitle" idx="1"/>
          </p:nvPr>
        </p:nvSpPr>
        <p:spPr>
          <a:xfrm>
            <a:off x="457200" y="1600200"/>
            <a:ext cx="8077200" cy="4648200"/>
          </a:xfrm>
        </p:spPr>
        <p:txBody>
          <a:bodyPr/>
          <a:lstStyle/>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rgbClr val="FF0000"/>
              </a:solidFill>
              <a:sym typeface="Wingdings" pitchFamily="2" charset="2"/>
            </a:endParaRPr>
          </a:p>
          <a:p>
            <a:pPr marL="800100" lvl="1" indent="-342900" algn="l">
              <a:spcBef>
                <a:spcPct val="0"/>
              </a:spcBef>
              <a:buFontTx/>
              <a:buChar char="•"/>
            </a:pPr>
            <a:r>
              <a:rPr lang="en-US" sz="2000" smtClean="0">
                <a:solidFill>
                  <a:srgbClr val="FF0000"/>
                </a:solidFill>
                <a:sym typeface="Wingdings" pitchFamily="2" charset="2"/>
              </a:rPr>
              <a:t>Normative standard  accuracy motivation without presence of cues = deliberative opinions.  Ideal for some</a:t>
            </a:r>
            <a:r>
              <a:rPr lang="en-US" sz="1800" smtClean="0">
                <a:solidFill>
                  <a:srgbClr val="FF0000"/>
                </a:solidFill>
                <a:sym typeface="Wingdings" pitchFamily="2" charset="2"/>
              </a:rPr>
              <a:t>.</a:t>
            </a: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p:txBody>
      </p:sp>
      <p:sp>
        <p:nvSpPr>
          <p:cNvPr id="30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C60237DD-6AA6-4055-9DC3-EBD2137946D3}" type="slidenum">
              <a:rPr lang="en-US" sz="1400" b="0" i="0" smtClean="0"/>
              <a:pPr/>
              <a:t>87</a:t>
            </a:fld>
            <a:endParaRPr lang="en-US" sz="1400" b="0" i="0" smtClean="0"/>
          </a:p>
        </p:txBody>
      </p:sp>
      <p:graphicFrame>
        <p:nvGraphicFramePr>
          <p:cNvPr id="3074" name="Object 2"/>
          <p:cNvGraphicFramePr>
            <a:graphicFrameLocks noChangeAspect="1"/>
          </p:cNvGraphicFramePr>
          <p:nvPr/>
        </p:nvGraphicFramePr>
        <p:xfrm>
          <a:off x="609600" y="1597025"/>
          <a:ext cx="7881938" cy="3076575"/>
        </p:xfrm>
        <a:graphic>
          <a:graphicData uri="http://schemas.openxmlformats.org/presentationml/2006/ole">
            <mc:AlternateContent xmlns:mc="http://schemas.openxmlformats.org/markup-compatibility/2006">
              <mc:Choice xmlns:v="urn:schemas-microsoft-com:vml" Requires="v">
                <p:oleObj spid="_x0000_s3202" name="Document" r:id="rId4" imgW="6329062" imgH="2462514" progId="Word.Document.12">
                  <p:embed/>
                </p:oleObj>
              </mc:Choice>
              <mc:Fallback>
                <p:oleObj name="Document" r:id="rId4" imgW="6329062" imgH="2462514"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97025"/>
                        <a:ext cx="7881938"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Experimental Conditions</a:t>
            </a:r>
            <a:endParaRPr lang="en-US" sz="2800" smtClean="0"/>
          </a:p>
        </p:txBody>
      </p:sp>
      <p:sp>
        <p:nvSpPr>
          <p:cNvPr id="4100" name="Rectangle 3"/>
          <p:cNvSpPr>
            <a:spLocks noGrp="1" noChangeArrowheads="1"/>
          </p:cNvSpPr>
          <p:nvPr>
            <p:ph type="subTitle" idx="1"/>
          </p:nvPr>
        </p:nvSpPr>
        <p:spPr>
          <a:xfrm>
            <a:off x="304800" y="1600200"/>
            <a:ext cx="8458200" cy="4648200"/>
          </a:xfrm>
        </p:spPr>
        <p:txBody>
          <a:bodyPr/>
          <a:lstStyle/>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r>
              <a:rPr lang="en-US" sz="1800" smtClean="0">
                <a:solidFill>
                  <a:schemeClr val="tx2"/>
                </a:solidFill>
                <a:sym typeface="Wingdings" pitchFamily="2" charset="2"/>
              </a:rPr>
              <a:t>How do people “typically” process information?</a:t>
            </a: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r>
              <a:rPr lang="en-US" sz="1800" smtClean="0">
                <a:solidFill>
                  <a:schemeClr val="tx2"/>
                </a:solidFill>
                <a:sym typeface="Wingdings" pitchFamily="2" charset="2"/>
              </a:rPr>
              <a:t>Does accuracy motivation temper partisan effects?</a:t>
            </a: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r>
              <a:rPr lang="en-US" sz="1800" smtClean="0">
                <a:solidFill>
                  <a:srgbClr val="FF0000"/>
                </a:solidFill>
                <a:sym typeface="Wingdings" pitchFamily="2" charset="2"/>
              </a:rPr>
              <a:t>Does bi-partisan attribution temper partisan effects, regardless of processing approach?</a:t>
            </a: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p:txBody>
      </p:sp>
      <p:sp>
        <p:nvSpPr>
          <p:cNvPr id="41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534D6788-0B6F-41E8-ADD4-27C30DBDF494}" type="slidenum">
              <a:rPr lang="en-US" sz="1400" b="0" i="0" smtClean="0"/>
              <a:pPr/>
              <a:t>88</a:t>
            </a:fld>
            <a:endParaRPr lang="en-US" sz="1400" b="0" i="0" smtClean="0"/>
          </a:p>
        </p:txBody>
      </p:sp>
      <p:graphicFrame>
        <p:nvGraphicFramePr>
          <p:cNvPr id="4098" name="Object 2"/>
          <p:cNvGraphicFramePr>
            <a:graphicFrameLocks noChangeAspect="1"/>
          </p:cNvGraphicFramePr>
          <p:nvPr/>
        </p:nvGraphicFramePr>
        <p:xfrm>
          <a:off x="609600" y="1597025"/>
          <a:ext cx="7881938" cy="3076575"/>
        </p:xfrm>
        <a:graphic>
          <a:graphicData uri="http://schemas.openxmlformats.org/presentationml/2006/ole">
            <mc:AlternateContent xmlns:mc="http://schemas.openxmlformats.org/markup-compatibility/2006">
              <mc:Choice xmlns:v="urn:schemas-microsoft-com:vml" Requires="v">
                <p:oleObj spid="_x0000_s4226" name="Document" r:id="rId4" imgW="6329062" imgH="2462514" progId="Word.Document.12">
                  <p:embed/>
                </p:oleObj>
              </mc:Choice>
              <mc:Fallback>
                <p:oleObj name="Document" r:id="rId4" imgW="6329062" imgH="2462514"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97025"/>
                        <a:ext cx="7881938"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3"/>
          <p:cNvSpPr>
            <a:spLocks noGrp="1" noChangeArrowheads="1"/>
          </p:cNvSpPr>
          <p:nvPr>
            <p:ph type="subTitle" idx="1"/>
          </p:nvPr>
        </p:nvSpPr>
        <p:spPr>
          <a:xfrm>
            <a:off x="381000" y="5562600"/>
            <a:ext cx="8077200" cy="1295400"/>
          </a:xfrm>
        </p:spPr>
        <p:txBody>
          <a:bodyPr/>
          <a:lstStyle/>
          <a:p>
            <a:pPr marL="800100" lvl="1" indent="-342900" algn="l">
              <a:spcBef>
                <a:spcPct val="0"/>
              </a:spcBef>
              <a:buFontTx/>
              <a:buChar char="•"/>
            </a:pPr>
            <a:endParaRPr lang="en-US" sz="1600" smtClean="0">
              <a:solidFill>
                <a:schemeClr val="tx2"/>
              </a:solidFill>
              <a:sym typeface="Wingdings" pitchFamily="2" charset="2"/>
            </a:endParaRPr>
          </a:p>
          <a:p>
            <a:pPr marL="800100" lvl="1" indent="-342900" algn="l">
              <a:spcBef>
                <a:spcPct val="0"/>
              </a:spcBef>
              <a:buFontTx/>
              <a:buChar char="•"/>
            </a:pPr>
            <a:endParaRPr lang="en-US" sz="1600" smtClean="0">
              <a:solidFill>
                <a:schemeClr val="tx2"/>
              </a:solidFill>
              <a:sym typeface="Wingdings" pitchFamily="2" charset="2"/>
            </a:endParaRPr>
          </a:p>
        </p:txBody>
      </p:sp>
      <p:sp>
        <p:nvSpPr>
          <p:cNvPr id="593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FFB1217D-636A-4087-87F0-171E8F828B89}" type="slidenum">
              <a:rPr lang="en-US" sz="1400" b="0" i="0" smtClean="0"/>
              <a:pPr/>
              <a:t>89</a:t>
            </a:fld>
            <a:endParaRPr lang="en-US" sz="1400" b="0" i="0" smtClean="0"/>
          </a:p>
        </p:txBody>
      </p:sp>
      <p:sp>
        <p:nvSpPr>
          <p:cNvPr id="593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8" name="Chart 7"/>
          <p:cNvGraphicFramePr>
            <a:graphicFrameLocks/>
          </p:cNvGraphicFramePr>
          <p:nvPr/>
        </p:nvGraphicFramePr>
        <p:xfrm>
          <a:off x="-457200" y="0"/>
          <a:ext cx="96012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txBox="1">
            <a:spLocks noChangeArrowheads="1"/>
          </p:cNvSpPr>
          <p:nvPr/>
        </p:nvSpPr>
        <p:spPr bwMode="auto">
          <a:xfrm>
            <a:off x="0" y="5562600"/>
            <a:ext cx="9144000" cy="1295400"/>
          </a:xfrm>
          <a:prstGeom prst="rect">
            <a:avLst/>
          </a:prstGeom>
          <a:noFill/>
          <a:ln w="9525">
            <a:noFill/>
            <a:miter lim="800000"/>
            <a:headEnd/>
            <a:tailEnd/>
          </a:ln>
        </p:spPr>
        <p:txBody>
          <a:bodyPr lIns="92075" tIns="46038" rIns="92075" bIns="46038"/>
          <a:lstStyle/>
          <a:p>
            <a:pPr marL="800100" lvl="1" indent="-342900" algn="l">
              <a:buClr>
                <a:schemeClr val="tx2"/>
              </a:buClr>
              <a:buFontTx/>
              <a:buChar char="•"/>
              <a:defRPr/>
            </a:pPr>
            <a:r>
              <a:rPr lang="en-US" sz="1600" b="0" i="0" kern="0" dirty="0">
                <a:solidFill>
                  <a:schemeClr val="tx2"/>
                </a:solidFill>
                <a:latin typeface="+mn-lt"/>
                <a:sym typeface="Wingdings" pitchFamily="2" charset="2"/>
              </a:rPr>
              <a:t>ALL comparisons relative to the </a:t>
            </a:r>
            <a:r>
              <a:rPr lang="en-US" sz="1600" b="0" i="0" kern="0" dirty="0">
                <a:solidFill>
                  <a:srgbClr val="FF0000"/>
                </a:solidFill>
                <a:latin typeface="+mn-lt"/>
                <a:sym typeface="Wingdings" pitchFamily="2" charset="2"/>
              </a:rPr>
              <a:t>normative standard of accuracy induced, no sponsor.</a:t>
            </a:r>
            <a:r>
              <a:rPr lang="en-US" sz="1600" b="0" i="0" kern="0" dirty="0">
                <a:solidFill>
                  <a:schemeClr val="tx2"/>
                </a:solidFill>
                <a:latin typeface="+mn-lt"/>
                <a:sym typeface="Wingdings" pitchFamily="2" charset="2"/>
              </a:rPr>
              <a:t> </a:t>
            </a:r>
          </a:p>
          <a:p>
            <a:pPr marL="800100" lvl="1" indent="-342900" algn="l">
              <a:buClr>
                <a:schemeClr val="tx2"/>
              </a:buClr>
              <a:buFontTx/>
              <a:buChar char="•"/>
              <a:defRPr/>
            </a:pPr>
            <a:endParaRPr lang="en-US" sz="1600" b="0" i="0" kern="0" dirty="0">
              <a:solidFill>
                <a:schemeClr val="tx2"/>
              </a:solidFill>
              <a:latin typeface="+mn-lt"/>
              <a:sym typeface="Wingdings" pitchFamily="2" charset="2"/>
            </a:endParaRPr>
          </a:p>
          <a:p>
            <a:pPr marL="800100" lvl="1" indent="-342900" algn="l">
              <a:buClr>
                <a:schemeClr val="tx2"/>
              </a:buClr>
              <a:buFontTx/>
              <a:buChar char="•"/>
              <a:defRPr/>
            </a:pPr>
            <a:r>
              <a:rPr lang="en-US" sz="1600" b="0" i="0" dirty="0">
                <a:solidFill>
                  <a:schemeClr val="tx2"/>
                </a:solidFill>
                <a:sym typeface="Wingdings" pitchFamily="2" charset="2"/>
              </a:rPr>
              <a:t>The no party conditions  increase support.</a:t>
            </a:r>
          </a:p>
          <a:p>
            <a:pPr marL="800100" lvl="1" indent="-342900" algn="l">
              <a:buClr>
                <a:schemeClr val="tx2"/>
              </a:buClr>
              <a:buFontTx/>
              <a:buChar char="•"/>
              <a:defRPr/>
            </a:pPr>
            <a:endParaRPr lang="en-US" sz="1600" b="0" i="0" kern="0" dirty="0">
              <a:solidFill>
                <a:schemeClr val="tx2"/>
              </a:solidFill>
              <a:latin typeface="+mn-lt"/>
              <a:sym typeface="Wingdings" pitchFamily="2" charset="2"/>
            </a:endParaRPr>
          </a:p>
        </p:txBody>
      </p:sp>
      <p:sp>
        <p:nvSpPr>
          <p:cNvPr id="59399" name="Oval 8"/>
          <p:cNvSpPr>
            <a:spLocks noChangeArrowheads="1"/>
          </p:cNvSpPr>
          <p:nvPr/>
        </p:nvSpPr>
        <p:spPr bwMode="auto">
          <a:xfrm>
            <a:off x="685800" y="1524000"/>
            <a:ext cx="1295400" cy="1676400"/>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81000" y="266700"/>
            <a:ext cx="8229600" cy="1104900"/>
          </a:xfrm>
          <a:noFill/>
          <a:ln/>
        </p:spPr>
        <p:txBody>
          <a:bodyPr/>
          <a:lstStyle/>
          <a:p>
            <a:pPr algn="ctr"/>
            <a:r>
              <a:rPr lang="en-US" sz="2800" dirty="0"/>
              <a:t>Framing Effects</a:t>
            </a:r>
          </a:p>
        </p:txBody>
      </p:sp>
      <p:sp>
        <p:nvSpPr>
          <p:cNvPr id="239619" name="Rectangle 3"/>
          <p:cNvSpPr>
            <a:spLocks noGrp="1" noChangeArrowheads="1"/>
          </p:cNvSpPr>
          <p:nvPr>
            <p:ph type="body" idx="1"/>
          </p:nvPr>
        </p:nvSpPr>
        <p:spPr>
          <a:xfrm>
            <a:off x="609600" y="1676400"/>
            <a:ext cx="7721600" cy="4953000"/>
          </a:xfrm>
          <a:noFill/>
          <a:ln/>
        </p:spPr>
        <p:txBody>
          <a:bodyPr/>
          <a:lstStyle/>
          <a:p>
            <a:pPr marL="533400" indent="-533400"/>
            <a:r>
              <a:rPr lang="en-US" sz="1800" i="1" dirty="0" smtClean="0">
                <a:solidFill>
                  <a:srgbClr val="3333FF"/>
                </a:solidFill>
              </a:rPr>
              <a:t>Definition</a:t>
            </a:r>
            <a:r>
              <a:rPr lang="en-US" sz="1800" i="1" dirty="0" smtClean="0">
                <a:solidFill>
                  <a:srgbClr val="FF0000"/>
                </a:solidFill>
              </a:rPr>
              <a:t>:  </a:t>
            </a:r>
            <a:r>
              <a:rPr lang="en-US" sz="1800" dirty="0" smtClean="0">
                <a:solidFill>
                  <a:srgbClr val="FF0000"/>
                </a:solidFill>
              </a:rPr>
              <a:t>In the course of describing an issue, a speaker’s emphasis on a subset of relevant considerations causes individuals to focus on these considerations when constructing their opinions. </a:t>
            </a:r>
          </a:p>
          <a:p>
            <a:pPr marL="533400" indent="-533400"/>
            <a:endParaRPr lang="en-US" sz="1800" dirty="0" smtClean="0">
              <a:solidFill>
                <a:srgbClr val="FF0000"/>
              </a:solidFill>
            </a:endParaRPr>
          </a:p>
          <a:p>
            <a:pPr marL="533400" indent="-533400"/>
            <a:endParaRPr lang="en-US" sz="1800" dirty="0" smtClean="0">
              <a:solidFill>
                <a:srgbClr val="FF0000"/>
              </a:solidFill>
            </a:endParaRPr>
          </a:p>
          <a:p>
            <a:pPr marL="533400" indent="-533400"/>
            <a:r>
              <a:rPr lang="en-US" sz="1800" i="1" dirty="0" smtClean="0">
                <a:solidFill>
                  <a:srgbClr val="3333FF"/>
                </a:solidFill>
              </a:rPr>
              <a:t>Example</a:t>
            </a:r>
            <a:r>
              <a:rPr lang="en-US" sz="1800" i="1" dirty="0" smtClean="0">
                <a:solidFill>
                  <a:srgbClr val="FF0000"/>
                </a:solidFill>
              </a:rPr>
              <a:t>:</a:t>
            </a:r>
            <a:r>
              <a:rPr lang="en-US" sz="1800" dirty="0" smtClean="0">
                <a:solidFill>
                  <a:srgbClr val="FF0000"/>
                </a:solidFill>
              </a:rPr>
              <a:t>  Politicians, media frame KKK rally request as a:</a:t>
            </a:r>
          </a:p>
          <a:p>
            <a:pPr marL="533400" indent="-533400"/>
            <a:endParaRPr lang="en-US" sz="1800" dirty="0" smtClean="0">
              <a:solidFill>
                <a:srgbClr val="FF0000"/>
              </a:solidFill>
            </a:endParaRPr>
          </a:p>
          <a:p>
            <a:pPr marL="914400" lvl="1" indent="-457200"/>
            <a:r>
              <a:rPr lang="en-US" sz="1800" i="1" dirty="0" smtClean="0">
                <a:solidFill>
                  <a:srgbClr val="FF0000"/>
                </a:solidFill>
              </a:rPr>
              <a:t>free speech issue</a:t>
            </a:r>
            <a:r>
              <a:rPr lang="en-US" sz="1800" dirty="0" smtClean="0">
                <a:solidFill>
                  <a:srgbClr val="FF0000"/>
                </a:solidFill>
              </a:rPr>
              <a:t> </a:t>
            </a:r>
            <a:r>
              <a:rPr lang="en-US" sz="1800" dirty="0" smtClean="0">
                <a:solidFill>
                  <a:srgbClr val="FF0000"/>
                </a:solidFill>
                <a:sym typeface="Wingdings" pitchFamily="2" charset="2"/>
              </a:rPr>
              <a:t> citizens focus on speech considerations  citizens support right to rally</a:t>
            </a:r>
          </a:p>
          <a:p>
            <a:pPr marL="914400" lvl="1" indent="-457200">
              <a:buFontTx/>
              <a:buNone/>
            </a:pPr>
            <a:endParaRPr lang="en-US" sz="1800" i="1" dirty="0" smtClean="0">
              <a:solidFill>
                <a:srgbClr val="FF0000"/>
              </a:solidFill>
            </a:endParaRPr>
          </a:p>
          <a:p>
            <a:pPr marL="914400" lvl="1" indent="-457200"/>
            <a:r>
              <a:rPr lang="en-US" sz="1800" i="1" dirty="0" smtClean="0">
                <a:solidFill>
                  <a:srgbClr val="FF0000"/>
                </a:solidFill>
              </a:rPr>
              <a:t>public safety issue</a:t>
            </a:r>
            <a:r>
              <a:rPr lang="en-US" sz="1800" dirty="0" smtClean="0">
                <a:solidFill>
                  <a:srgbClr val="FF0000"/>
                </a:solidFill>
              </a:rPr>
              <a:t> </a:t>
            </a:r>
            <a:r>
              <a:rPr lang="en-US" sz="1800" dirty="0" smtClean="0">
                <a:solidFill>
                  <a:srgbClr val="FF0000"/>
                </a:solidFill>
                <a:sym typeface="Wingdings" pitchFamily="2" charset="2"/>
              </a:rPr>
              <a:t> citizens focus on safety considerations  citizens oppose right to rally</a:t>
            </a:r>
          </a:p>
          <a:p>
            <a:pPr marL="914400" lvl="1" indent="-457200"/>
            <a:endParaRPr lang="en-US" sz="1800" dirty="0" smtClean="0">
              <a:solidFill>
                <a:srgbClr val="FF0000"/>
              </a:solidFill>
              <a:sym typeface="Wingdings" pitchFamily="2" charset="2"/>
            </a:endParaRPr>
          </a:p>
          <a:p>
            <a:pPr marL="914400" lvl="1" indent="-457200"/>
            <a:endParaRPr lang="en-US" sz="1800" dirty="0" smtClean="0">
              <a:solidFill>
                <a:srgbClr val="FF0000"/>
              </a:solidFill>
              <a:sym typeface="Wingdings" pitchFamily="2" charset="2"/>
            </a:endParaRPr>
          </a:p>
          <a:p>
            <a:pPr marL="914400" lvl="1" indent="-457200">
              <a:buFontTx/>
              <a:buNone/>
            </a:pPr>
            <a:endParaRPr lang="en-US" sz="1800" i="1" dirty="0" smtClean="0">
              <a:solidFill>
                <a:srgbClr val="FF0000"/>
              </a:solidFill>
              <a:sym typeface="Wingdings" pitchFamily="2" charset="2"/>
            </a:endParaRPr>
          </a:p>
          <a:p>
            <a:pPr marL="533400" indent="-533400"/>
            <a:endParaRPr lang="en-US" sz="1800" i="1" dirty="0" smtClean="0">
              <a:solidFill>
                <a:srgbClr val="FF0000"/>
              </a:solidFill>
              <a:sym typeface="Wingdings" pitchFamily="2" charset="2"/>
            </a:endParaRPr>
          </a:p>
          <a:p>
            <a:pPr marL="914400" lvl="1" indent="-457200"/>
            <a:endParaRPr lang="en-US" sz="1800" dirty="0" smtClean="0">
              <a:solidFill>
                <a:srgbClr val="FF0000"/>
              </a:solidFill>
            </a:endParaRPr>
          </a:p>
          <a:p>
            <a:pPr marL="914400" lvl="1" indent="-457200">
              <a:buFontTx/>
              <a:buNone/>
            </a:pPr>
            <a:endParaRPr lang="en-US" sz="1800" dirty="0" smtClean="0">
              <a:solidFill>
                <a:srgbClr val="FF0000"/>
              </a:solidFill>
            </a:endParaRPr>
          </a:p>
          <a:p>
            <a:pPr marL="914400" lvl="1" indent="-457200">
              <a:buFontTx/>
              <a:buNone/>
            </a:pPr>
            <a:endParaRPr lang="en-US" sz="1800" dirty="0">
              <a:solidFill>
                <a:srgbClr val="FF0000"/>
              </a:solidFill>
            </a:endParaRPr>
          </a:p>
        </p:txBody>
      </p:sp>
      <p:sp>
        <p:nvSpPr>
          <p:cNvPr id="2" name="Slide Number Placeholder 1"/>
          <p:cNvSpPr>
            <a:spLocks noGrp="1"/>
          </p:cNvSpPr>
          <p:nvPr>
            <p:ph type="sldNum" sz="quarter" idx="12"/>
          </p:nvPr>
        </p:nvSpPr>
        <p:spPr/>
        <p:txBody>
          <a:bodyPr/>
          <a:lstStyle/>
          <a:p>
            <a:pPr>
              <a:defRPr/>
            </a:pPr>
            <a:fld id="{865DF519-7403-44F0-82D6-9146FEBA4770}" type="slidenum">
              <a:rPr lang="en-US" smtClean="0"/>
              <a:pPr>
                <a:defRPr/>
              </a:pPr>
              <a:t>9</a:t>
            </a:fld>
            <a:endParaRPr lang="en-US"/>
          </a:p>
        </p:txBody>
      </p:sp>
    </p:spTree>
    <p:extLst>
      <p:ext uri="{BB962C8B-B14F-4D97-AF65-F5344CB8AC3E}">
        <p14:creationId xmlns:p14="http://schemas.microsoft.com/office/powerpoint/2010/main" val="1285430463"/>
      </p:ext>
    </p:extLst>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0" y="5334000"/>
            <a:ext cx="9144000" cy="1295400"/>
          </a:xfrm>
        </p:spPr>
        <p:txBody>
          <a:bodyPr/>
          <a:lstStyle/>
          <a:p>
            <a:pPr marL="800100" lvl="1" indent="-342900" algn="l">
              <a:spcBef>
                <a:spcPct val="0"/>
              </a:spcBef>
              <a:buFontTx/>
              <a:buChar char="•"/>
              <a:defRPr/>
            </a:pPr>
            <a:r>
              <a:rPr lang="en-US" sz="1600" dirty="0" smtClean="0">
                <a:solidFill>
                  <a:srgbClr val="FF0000"/>
                </a:solidFill>
                <a:sym typeface="Wingdings" pitchFamily="2" charset="2"/>
              </a:rPr>
              <a:t>In the party sponsor no motivation &amp; directional conditions  motivated reasoning.</a:t>
            </a:r>
          </a:p>
          <a:p>
            <a:pPr marL="800100" lvl="1" indent="-342900" algn="l">
              <a:spcBef>
                <a:spcPct val="0"/>
              </a:spcBef>
              <a:buFontTx/>
              <a:buChar char="•"/>
              <a:defRPr/>
            </a:pPr>
            <a:endParaRPr lang="en-US" sz="1600" dirty="0" smtClean="0">
              <a:solidFill>
                <a:schemeClr val="tx2"/>
              </a:solidFill>
              <a:sym typeface="Wingdings" pitchFamily="2" charset="2"/>
            </a:endParaRPr>
          </a:p>
          <a:p>
            <a:pPr marL="800100" lvl="1" indent="-342900" algn="l">
              <a:spcBef>
                <a:spcPct val="0"/>
              </a:spcBef>
              <a:buFontTx/>
              <a:buChar char="•"/>
              <a:defRPr/>
            </a:pPr>
            <a:r>
              <a:rPr lang="en-US" sz="1600" dirty="0" smtClean="0">
                <a:solidFill>
                  <a:schemeClr val="tx1">
                    <a:lumMod val="65000"/>
                    <a:lumOff val="35000"/>
                  </a:schemeClr>
                </a:solidFill>
                <a:sym typeface="Wingdings" pitchFamily="2" charset="2"/>
              </a:rPr>
              <a:t>Same party conditions</a:t>
            </a:r>
            <a:r>
              <a:rPr lang="en-US" sz="1600" dirty="0" smtClean="0">
                <a:solidFill>
                  <a:schemeClr val="tx2"/>
                </a:solidFill>
                <a:sym typeface="Wingdings" pitchFamily="2" charset="2"/>
              </a:rPr>
              <a:t>  increase support.   </a:t>
            </a:r>
          </a:p>
          <a:p>
            <a:pPr marL="800100" lvl="1" indent="-342900" algn="l">
              <a:spcBef>
                <a:spcPct val="0"/>
              </a:spcBef>
              <a:buFontTx/>
              <a:buChar char="•"/>
              <a:defRPr/>
            </a:pPr>
            <a:r>
              <a:rPr lang="en-US" sz="1600" dirty="0" smtClean="0">
                <a:solidFill>
                  <a:srgbClr val="FF9900"/>
                </a:solidFill>
                <a:sym typeface="Wingdings" pitchFamily="2" charset="2"/>
              </a:rPr>
              <a:t>Other party conditions </a:t>
            </a:r>
            <a:r>
              <a:rPr lang="en-US" sz="1600" dirty="0" smtClean="0">
                <a:solidFill>
                  <a:schemeClr val="tx2"/>
                </a:solidFill>
                <a:sym typeface="Wingdings" pitchFamily="2" charset="2"/>
              </a:rPr>
              <a:t> decrease support.</a:t>
            </a:r>
          </a:p>
          <a:p>
            <a:pPr marL="800100" lvl="1" indent="-342900" algn="l">
              <a:spcBef>
                <a:spcPct val="0"/>
              </a:spcBef>
              <a:buFontTx/>
              <a:buChar char="•"/>
              <a:defRPr/>
            </a:pPr>
            <a:endParaRPr lang="en-US" sz="1600" dirty="0" smtClean="0">
              <a:solidFill>
                <a:schemeClr val="tx2"/>
              </a:solidFill>
              <a:sym typeface="Wingdings" pitchFamily="2" charset="2"/>
            </a:endParaRPr>
          </a:p>
          <a:p>
            <a:pPr marL="800100" lvl="1" indent="-342900" algn="l">
              <a:spcBef>
                <a:spcPct val="0"/>
              </a:spcBef>
              <a:buFontTx/>
              <a:buChar char="•"/>
              <a:defRPr/>
            </a:pPr>
            <a:r>
              <a:rPr lang="en-US" sz="1600" dirty="0" smtClean="0">
                <a:solidFill>
                  <a:srgbClr val="FF0000"/>
                </a:solidFill>
                <a:sym typeface="Wingdings" pitchFamily="2" charset="2"/>
              </a:rPr>
              <a:t>EVEN THOUGH CONTENT DOES NOT CHANGE.</a:t>
            </a:r>
          </a:p>
          <a:p>
            <a:pPr marL="800100" lvl="1" indent="-342900" algn="l">
              <a:spcBef>
                <a:spcPct val="0"/>
              </a:spcBef>
              <a:buFontTx/>
              <a:buChar char="•"/>
              <a:defRPr/>
            </a:pPr>
            <a:endParaRPr lang="en-US" sz="1600" dirty="0" smtClean="0">
              <a:solidFill>
                <a:schemeClr val="tx2"/>
              </a:solidFill>
              <a:sym typeface="Wingdings" pitchFamily="2" charset="2"/>
            </a:endParaRPr>
          </a:p>
        </p:txBody>
      </p:sp>
      <p:sp>
        <p:nvSpPr>
          <p:cNvPr id="604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FD593407-3A43-461F-BFA6-1E0C33B7185C}" type="slidenum">
              <a:rPr lang="en-US" sz="1400" b="0" i="0" smtClean="0"/>
              <a:pPr/>
              <a:t>90</a:t>
            </a:fld>
            <a:endParaRPr lang="en-US" sz="1400" b="0" i="0" smtClean="0"/>
          </a:p>
        </p:txBody>
      </p:sp>
      <p:sp>
        <p:nvSpPr>
          <p:cNvPr id="604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8" name="Chart 7"/>
          <p:cNvGraphicFramePr>
            <a:graphicFrameLocks/>
          </p:cNvGraphicFramePr>
          <p:nvPr/>
        </p:nvGraphicFramePr>
        <p:xfrm>
          <a:off x="-457200" y="0"/>
          <a:ext cx="96012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60422" name="Oval 5"/>
          <p:cNvSpPr>
            <a:spLocks noChangeArrowheads="1"/>
          </p:cNvSpPr>
          <p:nvPr/>
        </p:nvSpPr>
        <p:spPr bwMode="auto">
          <a:xfrm>
            <a:off x="1905000" y="838200"/>
            <a:ext cx="1371600" cy="2667000"/>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0" y="5562600"/>
            <a:ext cx="9144000" cy="1295400"/>
          </a:xfrm>
        </p:spPr>
        <p:txBody>
          <a:bodyPr/>
          <a:lstStyle/>
          <a:p>
            <a:pPr marL="800100" lvl="1" indent="-342900" algn="l">
              <a:spcBef>
                <a:spcPct val="0"/>
              </a:spcBef>
              <a:buFontTx/>
              <a:buChar char="•"/>
              <a:defRPr/>
            </a:pPr>
            <a:r>
              <a:rPr lang="en-US" sz="1600" dirty="0" smtClean="0">
                <a:solidFill>
                  <a:srgbClr val="7030A0"/>
                </a:solidFill>
                <a:sym typeface="Wingdings" pitchFamily="2" charset="2"/>
              </a:rPr>
              <a:t>Consensus conditions</a:t>
            </a:r>
            <a:r>
              <a:rPr lang="en-US" sz="1600" dirty="0" smtClean="0">
                <a:solidFill>
                  <a:schemeClr val="tx2"/>
                </a:solidFill>
                <a:sym typeface="Wingdings" pitchFamily="2" charset="2"/>
              </a:rPr>
              <a:t> = </a:t>
            </a:r>
            <a:r>
              <a:rPr lang="en-US" sz="1600" dirty="0" smtClean="0">
                <a:solidFill>
                  <a:schemeClr val="tx1">
                    <a:lumMod val="65000"/>
                    <a:lumOff val="35000"/>
                  </a:schemeClr>
                </a:solidFill>
                <a:sym typeface="Wingdings" pitchFamily="2" charset="2"/>
              </a:rPr>
              <a:t>same party conditions</a:t>
            </a:r>
            <a:r>
              <a:rPr lang="en-US" sz="1600" dirty="0" smtClean="0">
                <a:solidFill>
                  <a:srgbClr val="FF0000"/>
                </a:solidFill>
                <a:sym typeface="Wingdings" pitchFamily="2" charset="2"/>
              </a:rPr>
              <a:t> = motivated reasoning.</a:t>
            </a:r>
          </a:p>
          <a:p>
            <a:pPr marL="800100" lvl="1" indent="-342900" algn="l">
              <a:spcBef>
                <a:spcPct val="0"/>
              </a:spcBef>
              <a:buFontTx/>
              <a:buChar char="•"/>
              <a:defRPr/>
            </a:pPr>
            <a:endParaRPr lang="en-US" sz="1600" dirty="0" smtClean="0">
              <a:solidFill>
                <a:schemeClr val="tx2"/>
              </a:solidFill>
              <a:sym typeface="Wingdings" pitchFamily="2" charset="2"/>
            </a:endParaRPr>
          </a:p>
          <a:p>
            <a:pPr marL="800100" lvl="1" indent="-342900" algn="l">
              <a:spcBef>
                <a:spcPct val="0"/>
              </a:spcBef>
              <a:buFontTx/>
              <a:buChar char="•"/>
              <a:defRPr/>
            </a:pPr>
            <a:r>
              <a:rPr lang="en-US" sz="1600" dirty="0" smtClean="0">
                <a:solidFill>
                  <a:schemeClr val="tx2"/>
                </a:solidFill>
                <a:sym typeface="Wingdings" pitchFamily="2" charset="2"/>
              </a:rPr>
              <a:t>This type of universal support does not stimulate a focus on content – it is just like receiving an in-party cue  support increases regardless of content.</a:t>
            </a:r>
          </a:p>
          <a:p>
            <a:pPr marL="800100" lvl="1" indent="-342900" algn="l">
              <a:spcBef>
                <a:spcPct val="0"/>
              </a:spcBef>
              <a:buFontTx/>
              <a:buChar char="•"/>
              <a:defRPr/>
            </a:pPr>
            <a:endParaRPr lang="en-US" sz="1600" dirty="0" smtClean="0">
              <a:solidFill>
                <a:schemeClr val="tx2"/>
              </a:solidFill>
              <a:sym typeface="Wingdings" pitchFamily="2" charset="2"/>
            </a:endParaRPr>
          </a:p>
        </p:txBody>
      </p:sp>
      <p:sp>
        <p:nvSpPr>
          <p:cNvPr id="614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97266022-A39F-477F-9B89-4D0508CFFB3F}" type="slidenum">
              <a:rPr lang="en-US" sz="1400" b="0" i="0" smtClean="0"/>
              <a:pPr/>
              <a:t>91</a:t>
            </a:fld>
            <a:endParaRPr lang="en-US" sz="1400" b="0" i="0" smtClean="0"/>
          </a:p>
        </p:txBody>
      </p:sp>
      <p:sp>
        <p:nvSpPr>
          <p:cNvPr id="614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8" name="Chart 7"/>
          <p:cNvGraphicFramePr>
            <a:graphicFrameLocks/>
          </p:cNvGraphicFramePr>
          <p:nvPr/>
        </p:nvGraphicFramePr>
        <p:xfrm>
          <a:off x="-457200" y="0"/>
          <a:ext cx="9601200" cy="624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3"/>
          <p:cNvSpPr>
            <a:spLocks noGrp="1" noChangeArrowheads="1"/>
          </p:cNvSpPr>
          <p:nvPr>
            <p:ph type="subTitle" idx="1"/>
          </p:nvPr>
        </p:nvSpPr>
        <p:spPr>
          <a:xfrm>
            <a:off x="0" y="5562600"/>
            <a:ext cx="9144000" cy="1295400"/>
          </a:xfrm>
        </p:spPr>
        <p:txBody>
          <a:bodyPr/>
          <a:lstStyle/>
          <a:p>
            <a:pPr marL="800100" lvl="1" indent="-342900" algn="l">
              <a:spcBef>
                <a:spcPct val="0"/>
              </a:spcBef>
              <a:buFontTx/>
              <a:buChar char="•"/>
            </a:pPr>
            <a:r>
              <a:rPr lang="en-US" sz="1600" smtClean="0">
                <a:solidFill>
                  <a:schemeClr val="tx2"/>
                </a:solidFill>
                <a:sym typeface="Wingdings" pitchFamily="2" charset="2"/>
              </a:rPr>
              <a:t>The </a:t>
            </a:r>
            <a:r>
              <a:rPr lang="en-US" sz="1600" smtClean="0">
                <a:solidFill>
                  <a:srgbClr val="FF0000"/>
                </a:solidFill>
                <a:sym typeface="Wingdings" pitchFamily="2" charset="2"/>
              </a:rPr>
              <a:t>no motivation conditions = directional manipulations</a:t>
            </a:r>
            <a:r>
              <a:rPr lang="en-US" sz="1600" smtClean="0">
                <a:solidFill>
                  <a:schemeClr val="tx2"/>
                </a:solidFill>
                <a:sym typeface="Wingdings" pitchFamily="2" charset="2"/>
              </a:rPr>
              <a:t> in all cases.</a:t>
            </a:r>
          </a:p>
          <a:p>
            <a:pPr marL="800100" lvl="1" indent="-342900" algn="l">
              <a:spcBef>
                <a:spcPct val="0"/>
              </a:spcBef>
              <a:buFontTx/>
              <a:buChar char="•"/>
            </a:pPr>
            <a:endParaRPr lang="en-US" sz="1600" smtClean="0">
              <a:solidFill>
                <a:schemeClr val="tx2"/>
              </a:solidFill>
              <a:sym typeface="Wingdings" pitchFamily="2" charset="2"/>
            </a:endParaRPr>
          </a:p>
          <a:p>
            <a:pPr marL="800100" lvl="1" indent="-342900" algn="l">
              <a:spcBef>
                <a:spcPct val="0"/>
              </a:spcBef>
              <a:buFontTx/>
              <a:buChar char="•"/>
            </a:pPr>
            <a:r>
              <a:rPr lang="en-US" sz="1600" smtClean="0">
                <a:solidFill>
                  <a:schemeClr val="tx2"/>
                </a:solidFill>
                <a:sym typeface="Wingdings" pitchFamily="2" charset="2"/>
              </a:rPr>
              <a:t>When not prompted, individuals engage in partisan motivated reasoning.</a:t>
            </a:r>
          </a:p>
          <a:p>
            <a:pPr marL="800100" lvl="1" indent="-342900" algn="l">
              <a:spcBef>
                <a:spcPct val="0"/>
              </a:spcBef>
              <a:buFontTx/>
              <a:buChar char="•"/>
            </a:pPr>
            <a:endParaRPr lang="en-US" sz="1600" smtClean="0">
              <a:solidFill>
                <a:schemeClr val="tx2"/>
              </a:solidFill>
              <a:sym typeface="Wingdings" pitchFamily="2" charset="2"/>
            </a:endParaRPr>
          </a:p>
          <a:p>
            <a:pPr marL="800100" lvl="1" indent="-342900" algn="l">
              <a:spcBef>
                <a:spcPct val="0"/>
              </a:spcBef>
              <a:buFontTx/>
              <a:buChar char="•"/>
            </a:pPr>
            <a:endParaRPr lang="en-US" sz="1600" smtClean="0">
              <a:solidFill>
                <a:schemeClr val="tx2"/>
              </a:solidFill>
              <a:sym typeface="Wingdings" pitchFamily="2" charset="2"/>
            </a:endParaRPr>
          </a:p>
        </p:txBody>
      </p:sp>
      <p:sp>
        <p:nvSpPr>
          <p:cNvPr id="624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648E2FE0-7542-4C9F-8B61-15616BC14094}" type="slidenum">
              <a:rPr lang="en-US" sz="1400" b="0" i="0" smtClean="0"/>
              <a:pPr/>
              <a:t>92</a:t>
            </a:fld>
            <a:endParaRPr lang="en-US" sz="1400" b="0" i="0" smtClean="0"/>
          </a:p>
        </p:txBody>
      </p:sp>
      <p:sp>
        <p:nvSpPr>
          <p:cNvPr id="6246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8" name="Chart 7"/>
          <p:cNvGraphicFramePr>
            <a:graphicFrameLocks/>
          </p:cNvGraphicFramePr>
          <p:nvPr/>
        </p:nvGraphicFramePr>
        <p:xfrm>
          <a:off x="-457200" y="0"/>
          <a:ext cx="9601200" cy="624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Grp="1" noChangeArrowheads="1"/>
          </p:cNvSpPr>
          <p:nvPr>
            <p:ph type="subTitle" idx="1"/>
          </p:nvPr>
        </p:nvSpPr>
        <p:spPr>
          <a:xfrm>
            <a:off x="0" y="5562600"/>
            <a:ext cx="9144000" cy="1295400"/>
          </a:xfrm>
        </p:spPr>
        <p:txBody>
          <a:bodyPr/>
          <a:lstStyle/>
          <a:p>
            <a:pPr marL="800100" lvl="1" indent="-342900" algn="l">
              <a:spcBef>
                <a:spcPct val="0"/>
              </a:spcBef>
              <a:buFontTx/>
              <a:buChar char="•"/>
            </a:pPr>
            <a:r>
              <a:rPr lang="en-US" sz="1600" smtClean="0">
                <a:solidFill>
                  <a:schemeClr val="tx2"/>
                </a:solidFill>
                <a:sym typeface="Wingdings" pitchFamily="2" charset="2"/>
              </a:rPr>
              <a:t>In every case, the </a:t>
            </a:r>
            <a:r>
              <a:rPr lang="en-US" sz="1600" smtClean="0">
                <a:solidFill>
                  <a:srgbClr val="FF0000"/>
                </a:solidFill>
                <a:sym typeface="Wingdings" pitchFamily="2" charset="2"/>
              </a:rPr>
              <a:t>accuracy inducement eliminated motivated reasoning</a:t>
            </a:r>
            <a:r>
              <a:rPr lang="en-US" sz="1600" smtClean="0">
                <a:solidFill>
                  <a:schemeClr val="tx2"/>
                </a:solidFill>
                <a:sym typeface="Wingdings" pitchFamily="2" charset="2"/>
              </a:rPr>
              <a:t>  the presence of a partisan sponsor did not change opinions relative to the normative baseline.</a:t>
            </a:r>
            <a:endParaRPr lang="en-US" sz="1600" smtClean="0">
              <a:solidFill>
                <a:srgbClr val="00B0F0"/>
              </a:solidFill>
              <a:sym typeface="Wingdings" pitchFamily="2" charset="2"/>
            </a:endParaRPr>
          </a:p>
          <a:p>
            <a:pPr marL="800100" lvl="1" indent="-342900" algn="l">
              <a:spcBef>
                <a:spcPct val="0"/>
              </a:spcBef>
              <a:buFontTx/>
              <a:buChar char="•"/>
            </a:pPr>
            <a:endParaRPr lang="en-US" sz="1600" smtClean="0">
              <a:solidFill>
                <a:srgbClr val="00B0F0"/>
              </a:solidFill>
              <a:sym typeface="Wingdings" pitchFamily="2" charset="2"/>
            </a:endParaRPr>
          </a:p>
          <a:p>
            <a:pPr marL="800100" lvl="1" indent="-342900" algn="l">
              <a:spcBef>
                <a:spcPct val="0"/>
              </a:spcBef>
              <a:buFontTx/>
              <a:buChar char="•"/>
            </a:pPr>
            <a:r>
              <a:rPr lang="en-US" sz="1600" smtClean="0">
                <a:solidFill>
                  <a:schemeClr val="tx2"/>
                </a:solidFill>
                <a:sym typeface="Wingdings" pitchFamily="2" charset="2"/>
              </a:rPr>
              <a:t>When asked to justify opinions, people consider content.</a:t>
            </a:r>
          </a:p>
          <a:p>
            <a:pPr marL="800100" lvl="1" indent="-342900" algn="l">
              <a:spcBef>
                <a:spcPct val="0"/>
              </a:spcBef>
              <a:buFontTx/>
              <a:buChar char="•"/>
            </a:pPr>
            <a:endParaRPr lang="en-US" sz="1600" smtClean="0">
              <a:solidFill>
                <a:schemeClr val="tx2"/>
              </a:solidFill>
              <a:sym typeface="Wingdings" pitchFamily="2" charset="2"/>
            </a:endParaRPr>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39B60CAE-1932-4B75-B2AA-3187136AEA58}" type="slidenum">
              <a:rPr lang="en-US" sz="1400" b="0" i="0" smtClean="0"/>
              <a:pPr/>
              <a:t>93</a:t>
            </a:fld>
            <a:endParaRPr lang="en-US" sz="1400" b="0" i="0" smtClean="0"/>
          </a:p>
        </p:txBody>
      </p:sp>
      <p:sp>
        <p:nvSpPr>
          <p:cNvPr id="6349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8" name="Chart 7"/>
          <p:cNvGraphicFramePr>
            <a:graphicFrameLocks/>
          </p:cNvGraphicFramePr>
          <p:nvPr/>
        </p:nvGraphicFramePr>
        <p:xfrm>
          <a:off x="-457200" y="0"/>
          <a:ext cx="96012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63494" name="Oval 5"/>
          <p:cNvSpPr>
            <a:spLocks noChangeArrowheads="1"/>
          </p:cNvSpPr>
          <p:nvPr/>
        </p:nvSpPr>
        <p:spPr bwMode="auto">
          <a:xfrm>
            <a:off x="2971800" y="2590800"/>
            <a:ext cx="762000" cy="1219200"/>
          </a:xfrm>
          <a:prstGeom prst="ellipse">
            <a:avLst/>
          </a:prstGeom>
          <a:noFill/>
          <a:ln w="12700" algn="ctr">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3"/>
          <p:cNvSpPr>
            <a:spLocks noGrp="1" noChangeArrowheads="1"/>
          </p:cNvSpPr>
          <p:nvPr>
            <p:ph type="subTitle" idx="1"/>
          </p:nvPr>
        </p:nvSpPr>
        <p:spPr>
          <a:xfrm>
            <a:off x="0" y="5562600"/>
            <a:ext cx="9144000" cy="1295400"/>
          </a:xfrm>
        </p:spPr>
        <p:txBody>
          <a:bodyPr/>
          <a:lstStyle/>
          <a:p>
            <a:pPr marL="800100" lvl="1" indent="-342900" algn="l">
              <a:spcBef>
                <a:spcPct val="0"/>
              </a:spcBef>
              <a:buFontTx/>
              <a:buChar char="•"/>
            </a:pPr>
            <a:r>
              <a:rPr lang="en-US" sz="1600" smtClean="0">
                <a:solidFill>
                  <a:srgbClr val="00B0F0"/>
                </a:solidFill>
                <a:sym typeface="Wingdings" pitchFamily="2" charset="2"/>
              </a:rPr>
              <a:t>Bi-partisan conditions </a:t>
            </a:r>
            <a:r>
              <a:rPr lang="en-US" sz="1600" smtClean="0">
                <a:solidFill>
                  <a:schemeClr val="tx2"/>
                </a:solidFill>
                <a:sym typeface="Wingdings" pitchFamily="2" charset="2"/>
              </a:rPr>
              <a:t> </a:t>
            </a:r>
            <a:r>
              <a:rPr lang="en-US" sz="1600" smtClean="0">
                <a:solidFill>
                  <a:srgbClr val="FF0000"/>
                </a:solidFill>
                <a:sym typeface="Wingdings" pitchFamily="2" charset="2"/>
              </a:rPr>
              <a:t>eliminate motivated reasoning.</a:t>
            </a:r>
          </a:p>
          <a:p>
            <a:pPr marL="800100" lvl="1" indent="-342900" algn="l">
              <a:spcBef>
                <a:spcPct val="0"/>
              </a:spcBef>
              <a:buFontTx/>
              <a:buChar char="•"/>
            </a:pPr>
            <a:endParaRPr lang="en-US" sz="1600" smtClean="0">
              <a:solidFill>
                <a:schemeClr val="tx2"/>
              </a:solidFill>
              <a:sym typeface="Wingdings" pitchFamily="2" charset="2"/>
            </a:endParaRPr>
          </a:p>
          <a:p>
            <a:pPr marL="800100" lvl="1" indent="-342900" algn="l">
              <a:spcBef>
                <a:spcPct val="0"/>
              </a:spcBef>
              <a:buFontTx/>
              <a:buChar char="•"/>
            </a:pPr>
            <a:r>
              <a:rPr lang="en-US" sz="1600" smtClean="0">
                <a:solidFill>
                  <a:schemeClr val="tx2"/>
                </a:solidFill>
                <a:sym typeface="Wingdings" pitchFamily="2" charset="2"/>
              </a:rPr>
              <a:t>The presence of a  bi-partisan (conflict) did not change opinions relative to the normative baseline.  Lead to a focus on content.</a:t>
            </a:r>
            <a:endParaRPr lang="en-US" sz="1600" smtClean="0">
              <a:solidFill>
                <a:srgbClr val="00B0F0"/>
              </a:solidFill>
              <a:sym typeface="Wingdings" pitchFamily="2" charset="2"/>
            </a:endParaRPr>
          </a:p>
          <a:p>
            <a:pPr marL="800100" lvl="1" indent="-342900" algn="l">
              <a:spcBef>
                <a:spcPct val="0"/>
              </a:spcBef>
              <a:buFontTx/>
              <a:buChar char="•"/>
            </a:pPr>
            <a:endParaRPr lang="en-US" sz="1600" smtClean="0">
              <a:solidFill>
                <a:srgbClr val="00B0F0"/>
              </a:solidFill>
              <a:sym typeface="Wingdings" pitchFamily="2" charset="2"/>
            </a:endParaRPr>
          </a:p>
          <a:p>
            <a:pPr marL="800100" lvl="1" indent="-342900" algn="l">
              <a:spcBef>
                <a:spcPct val="0"/>
              </a:spcBef>
              <a:buFontTx/>
              <a:buChar char="•"/>
            </a:pPr>
            <a:endParaRPr lang="en-US" sz="1600" smtClean="0">
              <a:solidFill>
                <a:schemeClr val="tx2"/>
              </a:solidFill>
              <a:sym typeface="Wingdings" pitchFamily="2" charset="2"/>
            </a:endParaRPr>
          </a:p>
        </p:txBody>
      </p:sp>
      <p:sp>
        <p:nvSpPr>
          <p:cNvPr id="645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219F75B1-83B5-4C53-9466-AD96FC952057}" type="slidenum">
              <a:rPr lang="en-US" sz="1400" b="0" i="0" smtClean="0"/>
              <a:pPr/>
              <a:t>94</a:t>
            </a:fld>
            <a:endParaRPr lang="en-US" sz="1400" b="0" i="0" smtClean="0"/>
          </a:p>
        </p:txBody>
      </p:sp>
      <p:sp>
        <p:nvSpPr>
          <p:cNvPr id="6451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8" name="Chart 7"/>
          <p:cNvGraphicFramePr>
            <a:graphicFrameLocks/>
          </p:cNvGraphicFramePr>
          <p:nvPr/>
        </p:nvGraphicFramePr>
        <p:xfrm>
          <a:off x="-457200" y="0"/>
          <a:ext cx="96012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Oval 5"/>
          <p:cNvSpPr>
            <a:spLocks noChangeArrowheads="1"/>
          </p:cNvSpPr>
          <p:nvPr/>
        </p:nvSpPr>
        <p:spPr bwMode="auto">
          <a:xfrm>
            <a:off x="7086600" y="1447800"/>
            <a:ext cx="1752600" cy="2667000"/>
          </a:xfrm>
          <a:prstGeom prst="ellipse">
            <a:avLst/>
          </a:prstGeom>
          <a:noFill/>
          <a:ln w="12700" algn="ctr">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Summary</a:t>
            </a:r>
            <a:endParaRPr lang="en-US" sz="2800" smtClean="0"/>
          </a:p>
        </p:txBody>
      </p:sp>
      <p:sp>
        <p:nvSpPr>
          <p:cNvPr id="73731" name="Rectangle 3"/>
          <p:cNvSpPr>
            <a:spLocks noGrp="1" noChangeArrowheads="1"/>
          </p:cNvSpPr>
          <p:nvPr>
            <p:ph type="subTitle" idx="1"/>
          </p:nvPr>
        </p:nvSpPr>
        <p:spPr>
          <a:xfrm>
            <a:off x="457200" y="1600200"/>
            <a:ext cx="8077200" cy="4648200"/>
          </a:xfrm>
        </p:spPr>
        <p:txBody>
          <a:bodyPr/>
          <a:lstStyle/>
          <a:p>
            <a:pPr marL="342900" indent="-342900" algn="l">
              <a:spcBef>
                <a:spcPct val="0"/>
              </a:spcBef>
              <a:buFontTx/>
              <a:buChar char="•"/>
            </a:pPr>
            <a:r>
              <a:rPr lang="en-US" sz="2000" smtClean="0">
                <a:solidFill>
                  <a:schemeClr val="tx2"/>
                </a:solidFill>
                <a:sym typeface="Wingdings" pitchFamily="2" charset="2"/>
              </a:rPr>
              <a:t>Parties can hamper citizen decision-making, as partisans selective analyze information based on the partisan source instead of substantive content.</a:t>
            </a: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r>
              <a:rPr lang="en-US" sz="2000" smtClean="0">
                <a:solidFill>
                  <a:schemeClr val="tx2"/>
                </a:solidFill>
                <a:sym typeface="Wingdings" pitchFamily="2" charset="2"/>
              </a:rPr>
              <a:t>They accept (reject) information that they would otherwise reject (accept) had they analyzed the content.</a:t>
            </a: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r>
              <a:rPr lang="en-US" sz="2000" smtClean="0">
                <a:solidFill>
                  <a:srgbClr val="FF0000"/>
                </a:solidFill>
                <a:sym typeface="Wingdings" pitchFamily="2" charset="2"/>
              </a:rPr>
              <a:t>Three Antidotes (reduce partisan bias):</a:t>
            </a:r>
          </a:p>
          <a:p>
            <a:pPr marL="342900"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r>
              <a:rPr lang="en-US" sz="1800" smtClean="0">
                <a:solidFill>
                  <a:schemeClr val="tx2"/>
                </a:solidFill>
                <a:sym typeface="Wingdings" pitchFamily="2" charset="2"/>
              </a:rPr>
              <a:t>Increased individual ambivalence about a person’s party.</a:t>
            </a: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r>
              <a:rPr lang="en-US" sz="1800" smtClean="0">
                <a:solidFill>
                  <a:schemeClr val="tx2"/>
                </a:solidFill>
                <a:sym typeface="Wingdings" pitchFamily="2" charset="2"/>
              </a:rPr>
              <a:t>Explicit inducements to form “accurate” decisions.</a:t>
            </a: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r>
              <a:rPr lang="en-US" sz="1800" smtClean="0">
                <a:solidFill>
                  <a:schemeClr val="tx2"/>
                </a:solidFill>
                <a:sym typeface="Wingdings" pitchFamily="2" charset="2"/>
              </a:rPr>
              <a:t>Bi-partisan or cross-partisan support (that is not universalistic).</a:t>
            </a:r>
          </a:p>
          <a:p>
            <a:pPr marL="342900"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4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a:p>
            <a:pPr marL="800100" lvl="1" indent="-342900" algn="l">
              <a:spcBef>
                <a:spcPct val="0"/>
              </a:spcBef>
              <a:buFontTx/>
              <a:buChar char="•"/>
            </a:pPr>
            <a:endParaRPr lang="en-US" sz="1800" smtClean="0">
              <a:solidFill>
                <a:schemeClr val="tx2"/>
              </a:solidFill>
              <a:sym typeface="Wingdings" pitchFamily="2" charset="2"/>
            </a:endParaRPr>
          </a:p>
        </p:txBody>
      </p:sp>
      <p:sp>
        <p:nvSpPr>
          <p:cNvPr id="737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5EBF1C30-F7FC-43DD-9C7A-B0BD4CE8BCFF}" type="slidenum">
              <a:rPr lang="en-US" sz="1400" b="0" i="0" smtClean="0"/>
              <a:pPr/>
              <a:t>95</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457200" y="228600"/>
            <a:ext cx="8483600" cy="1143000"/>
          </a:xfrm>
        </p:spPr>
        <p:txBody>
          <a:bodyPr/>
          <a:lstStyle/>
          <a:p>
            <a:pPr algn="ctr"/>
            <a:r>
              <a:rPr lang="en-US" sz="2800" b="1" smtClean="0">
                <a:sym typeface="Wingdings" pitchFamily="2" charset="2"/>
              </a:rPr>
              <a:t>Polarization</a:t>
            </a:r>
            <a:endParaRPr lang="en-US" sz="2800" smtClean="0"/>
          </a:p>
        </p:txBody>
      </p:sp>
      <p:sp>
        <p:nvSpPr>
          <p:cNvPr id="74755" name="Rectangle 3"/>
          <p:cNvSpPr>
            <a:spLocks noGrp="1" noChangeArrowheads="1"/>
          </p:cNvSpPr>
          <p:nvPr>
            <p:ph type="subTitle" idx="1"/>
          </p:nvPr>
        </p:nvSpPr>
        <p:spPr>
          <a:xfrm>
            <a:off x="457200" y="1600200"/>
            <a:ext cx="8077200" cy="4648200"/>
          </a:xfrm>
        </p:spPr>
        <p:txBody>
          <a:bodyPr/>
          <a:lstStyle/>
          <a:p>
            <a:pPr marL="800100" lvl="1"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r>
              <a:rPr lang="en-US" sz="2000" smtClean="0">
                <a:solidFill>
                  <a:srgbClr val="FF0000"/>
                </a:solidFill>
                <a:sym typeface="Wingdings" pitchFamily="2" charset="2"/>
              </a:rPr>
              <a:t>Why polarization likely increases partisan motivated reasoning </a:t>
            </a: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r>
              <a:rPr lang="en-US" sz="2000" smtClean="0">
                <a:solidFill>
                  <a:schemeClr val="tx2"/>
                </a:solidFill>
                <a:sym typeface="Wingdings" pitchFamily="2" charset="2"/>
              </a:rPr>
              <a:t>All else constant, bi-partisan (cross-partisan) sponsorship is less likely to occur when parties polarize (as there is less overlap between members).</a:t>
            </a: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endParaRPr lang="en-US" sz="2000" smtClean="0">
              <a:solidFill>
                <a:schemeClr val="tx2"/>
              </a:solidFill>
              <a:sym typeface="Wingdings" pitchFamily="2" charset="2"/>
            </a:endParaRPr>
          </a:p>
          <a:p>
            <a:pPr marL="342900" indent="-342900" algn="l">
              <a:spcBef>
                <a:spcPct val="0"/>
              </a:spcBef>
              <a:buFontTx/>
              <a:buChar char="•"/>
            </a:pPr>
            <a:r>
              <a:rPr lang="en-US" sz="2000" smtClean="0">
                <a:solidFill>
                  <a:schemeClr val="tx2"/>
                </a:solidFill>
                <a:sym typeface="Wingdings" pitchFamily="2" charset="2"/>
              </a:rPr>
              <a:t>Polarization itself tends to strengthen partisan identity and trust in parties (Levendusky 2010, Slothuus and de Vreese 2010).</a:t>
            </a:r>
          </a:p>
          <a:p>
            <a:pPr marL="342900"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a:p>
            <a:pPr marL="800100" lvl="1" indent="-342900" algn="l">
              <a:spcBef>
                <a:spcPct val="0"/>
              </a:spcBef>
              <a:buFontTx/>
              <a:buChar char="•"/>
            </a:pPr>
            <a:endParaRPr lang="en-US" sz="2000" smtClean="0">
              <a:solidFill>
                <a:schemeClr val="tx2"/>
              </a:solidFill>
              <a:sym typeface="Wingdings" pitchFamily="2" charset="2"/>
            </a:endParaRPr>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56564CD5-8DEA-422B-93F6-175FC74A1E7E}" type="slidenum">
              <a:rPr lang="en-US" sz="1400" b="0" i="0" smtClean="0"/>
              <a:pPr/>
              <a:t>96</a:t>
            </a:fld>
            <a:endParaRPr lang="en-US" sz="1400" b="0" i="0" smtClean="0"/>
          </a:p>
        </p:txBody>
      </p:sp>
    </p:spTree>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57200" y="1600200"/>
            <a:ext cx="8483600" cy="1143000"/>
          </a:xfrm>
          <a:noFill/>
        </p:spPr>
        <p:txBody>
          <a:bodyPr/>
          <a:lstStyle/>
          <a:p>
            <a:pPr algn="ctr"/>
            <a:r>
              <a:rPr lang="en-US" sz="3200" b="1" smtClean="0"/>
              <a:t>End</a:t>
            </a:r>
            <a:endParaRPr lang="en-US" sz="3200" smtClean="0"/>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fld id="{AB2CAC59-3CB1-416B-A0B4-80D39111BDE6}" type="slidenum">
              <a:rPr lang="en-US" sz="1400" b="0" i="0" smtClean="0"/>
              <a:pPr/>
              <a:t>97</a:t>
            </a:fld>
            <a:endParaRPr lang="en-US" sz="1400" b="0" i="0" smtClean="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Blue Diagonal">
  <a:themeElements>
    <a:clrScheme name="">
      <a:dk1>
        <a:srgbClr val="000000"/>
      </a:dk1>
      <a:lt1>
        <a:srgbClr val="FFFFFF"/>
      </a:lt1>
      <a:dk2>
        <a:srgbClr val="3333FF"/>
      </a:dk2>
      <a:lt2>
        <a:srgbClr val="00279F"/>
      </a:lt2>
      <a:accent1>
        <a:srgbClr val="F57B49"/>
      </a:accent1>
      <a:accent2>
        <a:srgbClr val="3333FF"/>
      </a:accent2>
      <a:accent3>
        <a:srgbClr val="FFFFFF"/>
      </a:accent3>
      <a:accent4>
        <a:srgbClr val="000000"/>
      </a:accent4>
      <a:accent5>
        <a:srgbClr val="F9BFB1"/>
      </a:accent5>
      <a:accent6>
        <a:srgbClr val="2D2DE7"/>
      </a:accent6>
      <a:hlink>
        <a:srgbClr val="FF0000"/>
      </a:hlink>
      <a:folHlink>
        <a:srgbClr val="919191"/>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pitchFamily="34" charset="0"/>
          </a:defRPr>
        </a:defPPr>
      </a:lstStyle>
    </a:lnDef>
  </a:objectDefaults>
  <a:extraClrSchemeLst>
    <a:extraClrScheme>
      <a:clrScheme name="Blue Diagonal 1">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333FF"/>
    </a:dk2>
    <a:lt2>
      <a:srgbClr val="00279F"/>
    </a:lt2>
    <a:accent1>
      <a:srgbClr val="F57B49"/>
    </a:accent1>
    <a:accent2>
      <a:srgbClr val="3333FF"/>
    </a:accent2>
    <a:accent3>
      <a:srgbClr val="FFFFFF"/>
    </a:accent3>
    <a:accent4>
      <a:srgbClr val="000000"/>
    </a:accent4>
    <a:accent5>
      <a:srgbClr val="F9BFB1"/>
    </a:accent5>
    <a:accent6>
      <a:srgbClr val="2D2DE7"/>
    </a:accent6>
    <a:hlink>
      <a:srgbClr val="FF0000"/>
    </a:hlink>
    <a:folHlink>
      <a:srgbClr val="919191"/>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3333FF"/>
    </a:dk2>
    <a:lt2>
      <a:srgbClr val="00279F"/>
    </a:lt2>
    <a:accent1>
      <a:srgbClr val="F57B49"/>
    </a:accent1>
    <a:accent2>
      <a:srgbClr val="3333FF"/>
    </a:accent2>
    <a:accent3>
      <a:srgbClr val="FFFFFF"/>
    </a:accent3>
    <a:accent4>
      <a:srgbClr val="000000"/>
    </a:accent4>
    <a:accent5>
      <a:srgbClr val="F9BFB1"/>
    </a:accent5>
    <a:accent6>
      <a:srgbClr val="2D2DE7"/>
    </a:accent6>
    <a:hlink>
      <a:srgbClr val="FF0000"/>
    </a:hlink>
    <a:folHlink>
      <a:srgbClr val="919191"/>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3333FF"/>
    </a:dk2>
    <a:lt2>
      <a:srgbClr val="00279F"/>
    </a:lt2>
    <a:accent1>
      <a:srgbClr val="F57B49"/>
    </a:accent1>
    <a:accent2>
      <a:srgbClr val="3333FF"/>
    </a:accent2>
    <a:accent3>
      <a:srgbClr val="FFFFFF"/>
    </a:accent3>
    <a:accent4>
      <a:srgbClr val="000000"/>
    </a:accent4>
    <a:accent5>
      <a:srgbClr val="F9BFB1"/>
    </a:accent5>
    <a:accent6>
      <a:srgbClr val="2D2DE7"/>
    </a:accent6>
    <a:hlink>
      <a:srgbClr val="FF0000"/>
    </a:hlink>
    <a:folHlink>
      <a:srgbClr val="919191"/>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3333FF"/>
    </a:dk2>
    <a:lt2>
      <a:srgbClr val="00279F"/>
    </a:lt2>
    <a:accent1>
      <a:srgbClr val="F57B49"/>
    </a:accent1>
    <a:accent2>
      <a:srgbClr val="3333FF"/>
    </a:accent2>
    <a:accent3>
      <a:srgbClr val="FFFFFF"/>
    </a:accent3>
    <a:accent4>
      <a:srgbClr val="000000"/>
    </a:accent4>
    <a:accent5>
      <a:srgbClr val="F9BFB1"/>
    </a:accent5>
    <a:accent6>
      <a:srgbClr val="2D2DE7"/>
    </a:accent6>
    <a:hlink>
      <a:srgbClr val="FF0000"/>
    </a:hlink>
    <a:folHlink>
      <a:srgbClr val="919191"/>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3333FF"/>
    </a:dk2>
    <a:lt2>
      <a:srgbClr val="00279F"/>
    </a:lt2>
    <a:accent1>
      <a:srgbClr val="F57B49"/>
    </a:accent1>
    <a:accent2>
      <a:srgbClr val="3333FF"/>
    </a:accent2>
    <a:accent3>
      <a:srgbClr val="FFFFFF"/>
    </a:accent3>
    <a:accent4>
      <a:srgbClr val="000000"/>
    </a:accent4>
    <a:accent5>
      <a:srgbClr val="F9BFB1"/>
    </a:accent5>
    <a:accent6>
      <a:srgbClr val="2D2DE7"/>
    </a:accent6>
    <a:hlink>
      <a:srgbClr val="FF0000"/>
    </a:hlink>
    <a:folHlink>
      <a:srgbClr val="919191"/>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3333FF"/>
    </a:dk2>
    <a:lt2>
      <a:srgbClr val="00279F"/>
    </a:lt2>
    <a:accent1>
      <a:srgbClr val="F57B49"/>
    </a:accent1>
    <a:accent2>
      <a:srgbClr val="3333FF"/>
    </a:accent2>
    <a:accent3>
      <a:srgbClr val="FFFFFF"/>
    </a:accent3>
    <a:accent4>
      <a:srgbClr val="000000"/>
    </a:accent4>
    <a:accent5>
      <a:srgbClr val="F9BFB1"/>
    </a:accent5>
    <a:accent6>
      <a:srgbClr val="2D2DE7"/>
    </a:accent6>
    <a:hlink>
      <a:srgbClr val="FF0000"/>
    </a:hlink>
    <a:folHlink>
      <a:srgbClr val="919191"/>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119007</TotalTime>
  <Words>5877</Words>
  <Application>Microsoft Office PowerPoint</Application>
  <PresentationFormat>On-screen Show (4:3)</PresentationFormat>
  <Paragraphs>1347</Paragraphs>
  <Slides>97</Slides>
  <Notes>97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Blue Diagonal</vt:lpstr>
      <vt:lpstr>Document</vt:lpstr>
      <vt:lpstr>How Elite Partisan Polarization Affects Public Opinion Formation</vt:lpstr>
      <vt:lpstr>Democracy and Competition</vt:lpstr>
      <vt:lpstr>Democracy and Competition</vt:lpstr>
      <vt:lpstr>Polarized Politics</vt:lpstr>
      <vt:lpstr>Democracy and Competition</vt:lpstr>
      <vt:lpstr>Outline</vt:lpstr>
      <vt:lpstr>Framing and Party Competition</vt:lpstr>
      <vt:lpstr>Framing and Party Competition</vt:lpstr>
      <vt:lpstr>Framing Effects</vt:lpstr>
      <vt:lpstr>Framing Effects</vt:lpstr>
      <vt:lpstr>Extant Work</vt:lpstr>
      <vt:lpstr>Extant Work</vt:lpstr>
      <vt:lpstr>What Makes a Frame Strong?</vt:lpstr>
      <vt:lpstr>What Makes a Frame Strong?</vt:lpstr>
      <vt:lpstr>What Makes a Frame Strong?</vt:lpstr>
      <vt:lpstr>What Makes a Frame Strong?</vt:lpstr>
      <vt:lpstr>Party Competition</vt:lpstr>
      <vt:lpstr>Party Cues</vt:lpstr>
      <vt:lpstr>Party Cues</vt:lpstr>
      <vt:lpstr>Basic Theory</vt:lpstr>
      <vt:lpstr>Basic Theory</vt:lpstr>
      <vt:lpstr>Basic Theory</vt:lpstr>
      <vt:lpstr>What Accentuates MR?</vt:lpstr>
      <vt:lpstr>What Accentuates MR?</vt:lpstr>
      <vt:lpstr>What Alters Partisan Identity?</vt:lpstr>
      <vt:lpstr>What Alters Partisan Identity?</vt:lpstr>
      <vt:lpstr>What Can Strong Partisan MR Do?</vt:lpstr>
      <vt:lpstr>What Can Strong Partisan MR Do?</vt:lpstr>
      <vt:lpstr>Hypotheses</vt:lpstr>
      <vt:lpstr>Hypotheses</vt:lpstr>
      <vt:lpstr>Hypotheses</vt:lpstr>
      <vt:lpstr>Experiment</vt:lpstr>
      <vt:lpstr>Policy Issues In Experiment</vt:lpstr>
      <vt:lpstr>Policy Issues In Experiment</vt:lpstr>
      <vt:lpstr>Policy Issues In Experiment</vt:lpstr>
      <vt:lpstr>Policy Issues In Experiment</vt:lpstr>
      <vt:lpstr>Policy Issues In Experiment</vt:lpstr>
      <vt:lpstr>Policy Frames</vt:lpstr>
      <vt:lpstr>Policy Frames</vt:lpstr>
      <vt:lpstr>Partisan Cues</vt:lpstr>
      <vt:lpstr>Partisan Cues</vt:lpstr>
      <vt:lpstr>Polarization</vt:lpstr>
      <vt:lpstr>Partisan Cues and Polarization</vt:lpstr>
      <vt:lpstr>Example Vignette  (polarized party endorsements, two strong frames)</vt:lpstr>
      <vt:lpstr>Example Vignette  (non-polarized endorsements, strong pro, weak con)</vt:lpstr>
      <vt:lpstr>Minor Details</vt:lpstr>
      <vt:lpstr>Minor Details</vt:lpstr>
      <vt:lpstr>Measures</vt:lpstr>
      <vt:lpstr>Measures</vt:lpstr>
      <vt:lpstr>Presenting the Results</vt:lpstr>
      <vt:lpstr>Overall Drilling Support w/ No Cues or Polarization</vt:lpstr>
      <vt:lpstr>Overall Drilling Support w/ cues and Low Polarization</vt:lpstr>
      <vt:lpstr>Overall Drilling Support w/ cues and HIGH Polarization</vt:lpstr>
      <vt:lpstr>Overall DREAM Support w/ No Cues or Polarization</vt:lpstr>
      <vt:lpstr>Overall DREAM Support w/ cues and Low Polarization</vt:lpstr>
      <vt:lpstr>Overall DREAM w/ cues and HIGH Polarization</vt:lpstr>
      <vt:lpstr>Summary</vt:lpstr>
      <vt:lpstr>Summary</vt:lpstr>
      <vt:lpstr>Summary</vt:lpstr>
      <vt:lpstr>Summary</vt:lpstr>
      <vt:lpstr>Frame Effectiveness</vt:lpstr>
      <vt:lpstr>Frame Effectiveness Summary  (on both issues)</vt:lpstr>
      <vt:lpstr>Frame Effectiveness Summary  (on both issues)</vt:lpstr>
      <vt:lpstr>Frame Effectiveness Summary  (on both issues)</vt:lpstr>
      <vt:lpstr>Opinion Importance</vt:lpstr>
      <vt:lpstr>Opinion Importance</vt:lpstr>
      <vt:lpstr>Drilling Opinion Importance</vt:lpstr>
      <vt:lpstr>DREAM Opinion Importance</vt:lpstr>
      <vt:lpstr>Implications</vt:lpstr>
      <vt:lpstr>Conclusions</vt:lpstr>
      <vt:lpstr>Conclusions</vt:lpstr>
      <vt:lpstr>Implications</vt:lpstr>
      <vt:lpstr>Implications</vt:lpstr>
      <vt:lpstr>Implications</vt:lpstr>
      <vt:lpstr>Implications</vt:lpstr>
      <vt:lpstr>Implications</vt:lpstr>
      <vt:lpstr>Implications</vt:lpstr>
      <vt:lpstr>End</vt:lpstr>
      <vt:lpstr>Dem Drilling Frame Effectiveness Scores</vt:lpstr>
      <vt:lpstr>Rep Drilling Frame Effectiveness Scores</vt:lpstr>
      <vt:lpstr>Dem DREAM Frame Effectiveness Scores</vt:lpstr>
      <vt:lpstr>Rep DREAM Frame Effectiveness Scores</vt:lpstr>
      <vt:lpstr>Experimental Design: Varying Attributions</vt:lpstr>
      <vt:lpstr>Experimental Design: Varying Attributions</vt:lpstr>
      <vt:lpstr>Experimental Design: Varying Motivation</vt:lpstr>
      <vt:lpstr>Experimental Design: Varying Attributions</vt:lpstr>
      <vt:lpstr>Experimental Conditions</vt:lpstr>
      <vt:lpstr>Experimental Conditions</vt:lpstr>
      <vt:lpstr>PowerPoint Presentation</vt:lpstr>
      <vt:lpstr>PowerPoint Presentation</vt:lpstr>
      <vt:lpstr>PowerPoint Presentation</vt:lpstr>
      <vt:lpstr>PowerPoint Presentation</vt:lpstr>
      <vt:lpstr>PowerPoint Presentation</vt:lpstr>
      <vt:lpstr>PowerPoint Presentation</vt:lpstr>
      <vt:lpstr>Summary</vt:lpstr>
      <vt:lpstr>Polarization</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dc:title>
  <dc:creator>Nicole Druckman</dc:creator>
  <cp:lastModifiedBy>Jamie Druckman</cp:lastModifiedBy>
  <cp:revision>1424</cp:revision>
  <cp:lastPrinted>2001-01-30T02:26:00Z</cp:lastPrinted>
  <dcterms:created xsi:type="dcterms:W3CDTF">1995-06-02T21:42:18Z</dcterms:created>
  <dcterms:modified xsi:type="dcterms:W3CDTF">2012-12-02T23:02:51Z</dcterms:modified>
</cp:coreProperties>
</file>